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webextensions/webextension1.xml" ContentType="application/vnd.ms-office.webextension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47"/>
  </p:notesMasterIdLst>
  <p:handoutMasterIdLst>
    <p:handoutMasterId r:id="rId48"/>
  </p:handoutMasterIdLst>
  <p:sldIdLst>
    <p:sldId id="3825" r:id="rId5"/>
    <p:sldId id="3830" r:id="rId6"/>
    <p:sldId id="3829" r:id="rId7"/>
    <p:sldId id="3826" r:id="rId8"/>
    <p:sldId id="3835" r:id="rId9"/>
    <p:sldId id="3827" r:id="rId10"/>
    <p:sldId id="3828" r:id="rId11"/>
    <p:sldId id="3838" r:id="rId12"/>
    <p:sldId id="3836" r:id="rId13"/>
    <p:sldId id="3840" r:id="rId14"/>
    <p:sldId id="3841" r:id="rId15"/>
    <p:sldId id="3842" r:id="rId16"/>
    <p:sldId id="3843" r:id="rId17"/>
    <p:sldId id="3831" r:id="rId18"/>
    <p:sldId id="3844" r:id="rId19"/>
    <p:sldId id="3850" r:id="rId20"/>
    <p:sldId id="3865" r:id="rId21"/>
    <p:sldId id="3866" r:id="rId22"/>
    <p:sldId id="3862" r:id="rId23"/>
    <p:sldId id="3867" r:id="rId24"/>
    <p:sldId id="3845" r:id="rId25"/>
    <p:sldId id="3863" r:id="rId26"/>
    <p:sldId id="3847" r:id="rId27"/>
    <p:sldId id="3864" r:id="rId28"/>
    <p:sldId id="3848" r:id="rId29"/>
    <p:sldId id="3855" r:id="rId30"/>
    <p:sldId id="3857" r:id="rId31"/>
    <p:sldId id="3858" r:id="rId32"/>
    <p:sldId id="3859" r:id="rId33"/>
    <p:sldId id="3846" r:id="rId34"/>
    <p:sldId id="3869" r:id="rId35"/>
    <p:sldId id="3870" r:id="rId36"/>
    <p:sldId id="3871" r:id="rId37"/>
    <p:sldId id="3872" r:id="rId38"/>
    <p:sldId id="3873" r:id="rId39"/>
    <p:sldId id="3874" r:id="rId40"/>
    <p:sldId id="3876" r:id="rId41"/>
    <p:sldId id="3877" r:id="rId42"/>
    <p:sldId id="3878" r:id="rId43"/>
    <p:sldId id="3879" r:id="rId44"/>
    <p:sldId id="3833" r:id="rId45"/>
    <p:sldId id="3834" r:id="rId4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slide" Target="../slides/slide15.xml"/><Relationship Id="rId1" Type="http://schemas.openxmlformats.org/officeDocument/2006/relationships/hyperlink" Target="https://www.kaggle.com/datasets/olistbr/brazilian-ecommerce" TargetMode="External"/><Relationship Id="rId6" Type="http://schemas.openxmlformats.org/officeDocument/2006/relationships/slide" Target="../slides/slide25.xml"/><Relationship Id="rId5" Type="http://schemas.openxmlformats.org/officeDocument/2006/relationships/slide" Target="../slides/slide23.xml"/><Relationship Id="rId4" Type="http://schemas.openxmlformats.org/officeDocument/2006/relationships/slide" Target="../slides/slide30.xm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olistbr/brazilian-ecommerc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Abdullah</a:t>
          </a:r>
        </a:p>
        <a:p>
          <a:pPr algn="ctr">
            <a:lnSpc>
              <a:spcPct val="100000"/>
            </a:lnSpc>
          </a:pPr>
          <a:r>
            <a:rPr lang="en-GB" sz="2800" b="0" noProof="0" dirty="0">
              <a:solidFill>
                <a:schemeClr val="tx1"/>
              </a:solidFill>
            </a:rPr>
            <a:t>Hani</a:t>
          </a:r>
          <a:endParaRPr lang="en-GB" sz="1600" b="0" noProof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1E293C9C-50F7-4DF0-A45F-EF6AA41E15B2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 err="1">
              <a:solidFill>
                <a:schemeClr val="tx1"/>
              </a:solidFill>
            </a:rPr>
            <a:t>Asala</a:t>
          </a:r>
          <a:r>
            <a:rPr lang="en-GB" sz="2800" b="0" noProof="0" dirty="0">
              <a:solidFill>
                <a:schemeClr val="tx1"/>
              </a:solidFill>
            </a:rPr>
            <a:t> </a:t>
          </a:r>
          <a:r>
            <a:rPr lang="en-US" sz="2800" b="0" noProof="0" dirty="0">
              <a:solidFill>
                <a:schemeClr val="tx1"/>
              </a:solidFill>
            </a:rPr>
            <a:t>Mostafa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DA3F2F2F-B5A8-4CFD-ABCE-1BC48CD913AF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Ayah Allah Alaa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B2F9B3BC-1849-4A4A-BBE4-752B9B492C7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Elham Saied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E391B4A2-962C-403D-AE0C-43F48DFB204C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Mostafa </a:t>
          </a:r>
          <a:r>
            <a:rPr lang="en-GB" sz="2800" b="0" noProof="0" dirty="0" err="1">
              <a:solidFill>
                <a:schemeClr val="tx1"/>
              </a:solidFill>
            </a:rPr>
            <a:t>Yousry</a:t>
          </a:r>
          <a:endParaRPr lang="en-GB" sz="2800" b="0" noProof="0" dirty="0">
            <a:solidFill>
              <a:schemeClr val="tx1"/>
            </a:solidFill>
          </a:endParaRPr>
        </a:p>
      </dgm:t>
    </dgm:pt>
    <dgm:pt modelId="{19259C1D-3051-4586-A887-AB52AE7F1326}" type="parTrans" cxnId="{ACBA2EFF-4F4D-4AD1-B3EE-D657FFB62EE9}">
      <dgm:prSet/>
      <dgm:spPr/>
      <dgm:t>
        <a:bodyPr/>
        <a:lstStyle/>
        <a:p>
          <a:endParaRPr lang="en-GB"/>
        </a:p>
      </dgm:t>
    </dgm:pt>
    <dgm:pt modelId="{ACAD7F5C-A745-48D6-980E-7AD708711588}" type="sibTrans" cxnId="{ACBA2EFF-4F4D-4AD1-B3EE-D657FFB62EE9}">
      <dgm:prSet/>
      <dgm:spPr/>
      <dgm:t>
        <a:bodyPr/>
        <a:lstStyle/>
        <a:p>
          <a:endParaRPr lang="en-GB"/>
        </a:p>
      </dgm:t>
    </dgm:pt>
    <dgm:pt modelId="{CF8DFE9F-4402-4214-9E0B-9A60F9FDD2A7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Mohamed Ayman</a:t>
          </a:r>
          <a:br>
            <a:rPr lang="en-GB" sz="1600" noProof="0" dirty="0">
              <a:solidFill>
                <a:schemeClr val="tx1"/>
              </a:solidFill>
            </a:rPr>
          </a:b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8A7E09F8-CC3C-4BCC-9A60-B579083D87B6}" type="parTrans" cxnId="{FE7D51C7-0B84-4BA3-A822-C8DCDBC0D38E}">
      <dgm:prSet/>
      <dgm:spPr/>
      <dgm:t>
        <a:bodyPr/>
        <a:lstStyle/>
        <a:p>
          <a:endParaRPr lang="en-GB"/>
        </a:p>
      </dgm:t>
    </dgm:pt>
    <dgm:pt modelId="{52A0A86C-1715-4339-8B7C-A1198E299A2A}" type="sibTrans" cxnId="{FE7D51C7-0B84-4BA3-A822-C8DCDBC0D38E}">
      <dgm:prSet/>
      <dgm:spPr/>
      <dgm:t>
        <a:bodyPr/>
        <a:lstStyle/>
        <a:p>
          <a:endParaRPr lang="en-GB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6" custScaleX="108605" custScaleY="108605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735" t="-29699" r="-36133" b="-84861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12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12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6" custScaleX="108605" custScaleY="108605"/>
      <dgm:spPr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57864" t="-2427" r="-32508" b="-205976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12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12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6" custScaleX="108605" custScaleY="108605"/>
      <dgm:spPr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6093" t="-98809" r="-83946" b="-142839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12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12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6" custScaleX="108605" custScaleY="108605" custLinFactNeighborX="4156" custLinFactNeighborY="-3325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000" r="-5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12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12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  <dgm:pt modelId="{59A6495C-F06E-40CE-B57B-27228E7E2828}" type="pres">
      <dgm:prSet presAssocID="{2946CE56-B018-4C0E-918D-0B36D170024F}" presName="sibTrans" presStyleCnt="0"/>
      <dgm:spPr/>
    </dgm:pt>
    <dgm:pt modelId="{8DBF6EF0-62CA-4083-9F1A-7DDC5DA9C900}" type="pres">
      <dgm:prSet presAssocID="{CF8DFE9F-4402-4214-9E0B-9A60F9FDD2A7}" presName="compNode" presStyleCnt="0"/>
      <dgm:spPr/>
    </dgm:pt>
    <dgm:pt modelId="{C3F44E98-B694-458F-A6F1-76708878FCA3}" type="pres">
      <dgm:prSet presAssocID="{CF8DFE9F-4402-4214-9E0B-9A60F9FDD2A7}" presName="topSpace" presStyleCnt="0"/>
      <dgm:spPr/>
    </dgm:pt>
    <dgm:pt modelId="{CBD32F2D-3509-4A22-A39B-51A663F295ED}" type="pres">
      <dgm:prSet presAssocID="{CF8DFE9F-4402-4214-9E0B-9A60F9FDD2A7}" presName="photoElip" presStyleLbl="node1" presStyleIdx="4" presStyleCnt="6" custScaleX="110237" custScaleY="108605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256" t="-1319" r="-65304" b="-109589"/>
          </a:stretch>
        </a:blipFill>
      </dgm:spPr>
    </dgm:pt>
    <dgm:pt modelId="{883863A5-2DD1-4F09-8DFF-DEDFC78BDB02}" type="pres">
      <dgm:prSet presAssocID="{CF8DFE9F-4402-4214-9E0B-9A60F9FDD2A7}" presName="iconSpace" presStyleCnt="0"/>
      <dgm:spPr/>
    </dgm:pt>
    <dgm:pt modelId="{DD27A38B-4A61-442F-9AF7-9D5CC155DEDB}" type="pres">
      <dgm:prSet presAssocID="{CF8DFE9F-4402-4214-9E0B-9A60F9FDD2A7}" presName="nameTx" presStyleLbl="revTx" presStyleIdx="8" presStyleCnt="12" custLinFactNeighborY="17872">
        <dgm:presLayoutVars>
          <dgm:chMax val="0"/>
          <dgm:chPref val="0"/>
        </dgm:presLayoutVars>
      </dgm:prSet>
      <dgm:spPr/>
    </dgm:pt>
    <dgm:pt modelId="{E782BAFC-AEDB-43C5-A251-F22CDCF1E54D}" type="pres">
      <dgm:prSet presAssocID="{CF8DFE9F-4402-4214-9E0B-9A60F9FDD2A7}" presName="txSpace" presStyleCnt="0"/>
      <dgm:spPr/>
    </dgm:pt>
    <dgm:pt modelId="{ECB7C059-50BE-4362-B3B2-8EB69CEEFF5A}" type="pres">
      <dgm:prSet presAssocID="{CF8DFE9F-4402-4214-9E0B-9A60F9FDD2A7}" presName="desTx" presStyleLbl="revTx" presStyleIdx="9" presStyleCnt="12">
        <dgm:presLayoutVars/>
      </dgm:prSet>
      <dgm:spPr/>
    </dgm:pt>
    <dgm:pt modelId="{9402951A-7C9C-4093-906A-CCC87E352C2F}" type="pres">
      <dgm:prSet presAssocID="{CF8DFE9F-4402-4214-9E0B-9A60F9FDD2A7}" presName="bottSpace" presStyleCnt="0"/>
      <dgm:spPr/>
    </dgm:pt>
    <dgm:pt modelId="{2C7D8E94-4492-45C9-87B9-7B3BD67D8DBB}" type="pres">
      <dgm:prSet presAssocID="{52A0A86C-1715-4339-8B7C-A1198E299A2A}" presName="sibTrans" presStyleCnt="0"/>
      <dgm:spPr/>
    </dgm:pt>
    <dgm:pt modelId="{8654C797-FDA7-408A-A2E8-C466455EF568}" type="pres">
      <dgm:prSet presAssocID="{E391B4A2-962C-403D-AE0C-43F48DFB204C}" presName="compNode" presStyleCnt="0"/>
      <dgm:spPr/>
    </dgm:pt>
    <dgm:pt modelId="{78682613-6637-4146-8D5B-5226339B55AB}" type="pres">
      <dgm:prSet presAssocID="{E391B4A2-962C-403D-AE0C-43F48DFB204C}" presName="topSpace" presStyleCnt="0"/>
      <dgm:spPr/>
    </dgm:pt>
    <dgm:pt modelId="{F9F7DAB1-97A8-4DB1-9AB1-99DFA311EE2B}" type="pres">
      <dgm:prSet presAssocID="{E391B4A2-962C-403D-AE0C-43F48DFB204C}" presName="photoElip" presStyleLbl="node1" presStyleIdx="5" presStyleCnt="6" custScaleX="110467" custScaleY="108605"/>
      <dgm:spPr>
        <a:blipFill dpi="0" rotWithShape="1">
          <a:blip xmlns:r="http://schemas.openxmlformats.org/officeDocument/2006/relationships" r:embed="rId6"/>
          <a:srcRect/>
          <a:stretch>
            <a:fillRect l="-27584" t="-40754" r="-23162" b="-70292"/>
          </a:stretch>
        </a:blipFill>
      </dgm:spPr>
    </dgm:pt>
    <dgm:pt modelId="{126FE434-7F50-4D95-83DB-3E462759F021}" type="pres">
      <dgm:prSet presAssocID="{E391B4A2-962C-403D-AE0C-43F48DFB204C}" presName="iconSpace" presStyleCnt="0"/>
      <dgm:spPr/>
    </dgm:pt>
    <dgm:pt modelId="{4E504A6A-D7FF-434B-8796-88562B0DA144}" type="pres">
      <dgm:prSet presAssocID="{E391B4A2-962C-403D-AE0C-43F48DFB204C}" presName="nameTx" presStyleLbl="revTx" presStyleIdx="10" presStyleCnt="12" custLinFactNeighborY="17872">
        <dgm:presLayoutVars>
          <dgm:chMax val="0"/>
          <dgm:chPref val="0"/>
        </dgm:presLayoutVars>
      </dgm:prSet>
      <dgm:spPr/>
    </dgm:pt>
    <dgm:pt modelId="{8C61F605-77E1-47FA-88DD-93E26D1CB5D5}" type="pres">
      <dgm:prSet presAssocID="{E391B4A2-962C-403D-AE0C-43F48DFB204C}" presName="txSpace" presStyleCnt="0"/>
      <dgm:spPr/>
    </dgm:pt>
    <dgm:pt modelId="{84FB8F44-D34F-4B78-86F1-DB7EB31D032F}" type="pres">
      <dgm:prSet presAssocID="{E391B4A2-962C-403D-AE0C-43F48DFB204C}" presName="desTx" presStyleLbl="revTx" presStyleIdx="11" presStyleCnt="12">
        <dgm:presLayoutVars/>
      </dgm:prSet>
      <dgm:spPr/>
    </dgm:pt>
    <dgm:pt modelId="{903E87FD-4288-4CE0-8848-913DB91785B0}" type="pres">
      <dgm:prSet presAssocID="{E391B4A2-962C-403D-AE0C-43F48DFB204C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FE7D51C7-0B84-4BA3-A822-C8DCDBC0D38E}" srcId="{5C72703F-EB58-4B0C-8B2A-EDF2A51B2C6C}" destId="{CF8DFE9F-4402-4214-9E0B-9A60F9FDD2A7}" srcOrd="4" destOrd="0" parTransId="{8A7E09F8-CC3C-4BCC-9A60-B579083D87B6}" sibTransId="{52A0A86C-1715-4339-8B7C-A1198E299A2A}"/>
    <dgm:cxn modelId="{40B59BCA-4696-465C-9E78-D3527995DF4C}" type="presOf" srcId="{E391B4A2-962C-403D-AE0C-43F48DFB204C}" destId="{4E504A6A-D7FF-434B-8796-88562B0DA144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8D3D78E4-D907-4654-9366-6F03A879E65F}" type="presOf" srcId="{CF8DFE9F-4402-4214-9E0B-9A60F9FDD2A7}" destId="{DD27A38B-4A61-442F-9AF7-9D5CC155DEDB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ACBA2EFF-4F4D-4AD1-B3EE-D657FFB62EE9}" srcId="{5C72703F-EB58-4B0C-8B2A-EDF2A51B2C6C}" destId="{E391B4A2-962C-403D-AE0C-43F48DFB204C}" srcOrd="5" destOrd="0" parTransId="{19259C1D-3051-4586-A887-AB52AE7F1326}" sibTransId="{ACAD7F5C-A745-48D6-980E-7AD708711588}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  <dgm:cxn modelId="{E5EFB09E-CFFD-415B-B084-64C72EB9F2C8}" type="presParOf" srcId="{BF30E86D-EAFC-44CE-B56C-D7C5EC7742F3}" destId="{59A6495C-F06E-40CE-B57B-27228E7E2828}" srcOrd="7" destOrd="0" presId="urn:microsoft.com/office/officeart/2019/1/layout/PeoplePortraitsList"/>
    <dgm:cxn modelId="{E24DBCCA-080B-4192-B141-1728E0EB8443}" type="presParOf" srcId="{BF30E86D-EAFC-44CE-B56C-D7C5EC7742F3}" destId="{8DBF6EF0-62CA-4083-9F1A-7DDC5DA9C900}" srcOrd="8" destOrd="0" presId="urn:microsoft.com/office/officeart/2019/1/layout/PeoplePortraitsList"/>
    <dgm:cxn modelId="{3E4D16B4-C880-4762-B251-2990E6F2CE4C}" type="presParOf" srcId="{8DBF6EF0-62CA-4083-9F1A-7DDC5DA9C900}" destId="{C3F44E98-B694-458F-A6F1-76708878FCA3}" srcOrd="0" destOrd="0" presId="urn:microsoft.com/office/officeart/2019/1/layout/PeoplePortraitsList"/>
    <dgm:cxn modelId="{0E1C37AD-3C51-4FAA-97CF-0ACE36853ABA}" type="presParOf" srcId="{8DBF6EF0-62CA-4083-9F1A-7DDC5DA9C900}" destId="{CBD32F2D-3509-4A22-A39B-51A663F295ED}" srcOrd="1" destOrd="0" presId="urn:microsoft.com/office/officeart/2019/1/layout/PeoplePortraitsList"/>
    <dgm:cxn modelId="{02DE62D8-1970-48F9-8A77-65EE3FA91B41}" type="presParOf" srcId="{8DBF6EF0-62CA-4083-9F1A-7DDC5DA9C900}" destId="{883863A5-2DD1-4F09-8DFF-DEDFC78BDB02}" srcOrd="2" destOrd="0" presId="urn:microsoft.com/office/officeart/2019/1/layout/PeoplePortraitsList"/>
    <dgm:cxn modelId="{B7BA1952-E4A7-43EA-851C-119E865A274D}" type="presParOf" srcId="{8DBF6EF0-62CA-4083-9F1A-7DDC5DA9C900}" destId="{DD27A38B-4A61-442F-9AF7-9D5CC155DEDB}" srcOrd="3" destOrd="0" presId="urn:microsoft.com/office/officeart/2019/1/layout/PeoplePortraitsList"/>
    <dgm:cxn modelId="{D6B96004-BC4C-46B8-8418-A78AA0EDC98F}" type="presParOf" srcId="{8DBF6EF0-62CA-4083-9F1A-7DDC5DA9C900}" destId="{E782BAFC-AEDB-43C5-A251-F22CDCF1E54D}" srcOrd="4" destOrd="0" presId="urn:microsoft.com/office/officeart/2019/1/layout/PeoplePortraitsList"/>
    <dgm:cxn modelId="{636AD67D-3A75-46FB-964A-3655B83D00B3}" type="presParOf" srcId="{8DBF6EF0-62CA-4083-9F1A-7DDC5DA9C900}" destId="{ECB7C059-50BE-4362-B3B2-8EB69CEEFF5A}" srcOrd="5" destOrd="0" presId="urn:microsoft.com/office/officeart/2019/1/layout/PeoplePortraitsList"/>
    <dgm:cxn modelId="{12560B5B-A988-4ABB-8C9B-C51068BF15E3}" type="presParOf" srcId="{8DBF6EF0-62CA-4083-9F1A-7DDC5DA9C900}" destId="{9402951A-7C9C-4093-906A-CCC87E352C2F}" srcOrd="6" destOrd="0" presId="urn:microsoft.com/office/officeart/2019/1/layout/PeoplePortraitsList"/>
    <dgm:cxn modelId="{4651853D-7E9A-486C-9B57-52E90068BA41}" type="presParOf" srcId="{BF30E86D-EAFC-44CE-B56C-D7C5EC7742F3}" destId="{2C7D8E94-4492-45C9-87B9-7B3BD67D8DBB}" srcOrd="9" destOrd="0" presId="urn:microsoft.com/office/officeart/2019/1/layout/PeoplePortraitsList"/>
    <dgm:cxn modelId="{57141964-B48D-4A47-87E9-092336F5EEC7}" type="presParOf" srcId="{BF30E86D-EAFC-44CE-B56C-D7C5EC7742F3}" destId="{8654C797-FDA7-408A-A2E8-C466455EF568}" srcOrd="10" destOrd="0" presId="urn:microsoft.com/office/officeart/2019/1/layout/PeoplePortraitsList"/>
    <dgm:cxn modelId="{F8E86D65-3B77-42A3-8891-D2D265858189}" type="presParOf" srcId="{8654C797-FDA7-408A-A2E8-C466455EF568}" destId="{78682613-6637-4146-8D5B-5226339B55AB}" srcOrd="0" destOrd="0" presId="urn:microsoft.com/office/officeart/2019/1/layout/PeoplePortraitsList"/>
    <dgm:cxn modelId="{C87FB737-879D-4D62-A15D-7280441EA646}" type="presParOf" srcId="{8654C797-FDA7-408A-A2E8-C466455EF568}" destId="{F9F7DAB1-97A8-4DB1-9AB1-99DFA311EE2B}" srcOrd="1" destOrd="0" presId="urn:microsoft.com/office/officeart/2019/1/layout/PeoplePortraitsList"/>
    <dgm:cxn modelId="{71D888CF-5643-4B98-9A4A-7865BF391E05}" type="presParOf" srcId="{8654C797-FDA7-408A-A2E8-C466455EF568}" destId="{126FE434-7F50-4D95-83DB-3E462759F021}" srcOrd="2" destOrd="0" presId="urn:microsoft.com/office/officeart/2019/1/layout/PeoplePortraitsList"/>
    <dgm:cxn modelId="{C932303E-8714-438D-B62A-4CCBC2C0A18E}" type="presParOf" srcId="{8654C797-FDA7-408A-A2E8-C466455EF568}" destId="{4E504A6A-D7FF-434B-8796-88562B0DA144}" srcOrd="3" destOrd="0" presId="urn:microsoft.com/office/officeart/2019/1/layout/PeoplePortraitsList"/>
    <dgm:cxn modelId="{81D06B36-72FF-4C04-8958-DCD862275CB1}" type="presParOf" srcId="{8654C797-FDA7-408A-A2E8-C466455EF568}" destId="{8C61F605-77E1-47FA-88DD-93E26D1CB5D5}" srcOrd="4" destOrd="0" presId="urn:microsoft.com/office/officeart/2019/1/layout/PeoplePortraitsList"/>
    <dgm:cxn modelId="{C51BA643-5A93-4F7E-BAEB-9CF95EA938D9}" type="presParOf" srcId="{8654C797-FDA7-408A-A2E8-C466455EF568}" destId="{84FB8F44-D34F-4B78-86F1-DB7EB31D032F}" srcOrd="5" destOrd="0" presId="urn:microsoft.com/office/officeart/2019/1/layout/PeoplePortraitsList"/>
    <dgm:cxn modelId="{8D93A71E-1B8F-4FE0-98E4-E31FE08D74F2}" type="presParOf" srcId="{8654C797-FDA7-408A-A2E8-C466455EF568}" destId="{903E87FD-4288-4CE0-8848-913DB91785B0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b="0" i="0" dirty="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rId1"/>
            </a:rPr>
            <a:t>Data Extraction</a:t>
          </a:r>
          <a:endParaRPr lang="en-GB" noProof="0" dirty="0"/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en-GB" noProof="0" dirty="0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1</a:t>
          </a:r>
          <a:endParaRPr lang="en-GB" noProof="0" dirty="0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b="0" i="0" dirty="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rId2" action="ppaction://hlinksldjump"/>
            </a:rPr>
            <a:t>Data Cleaning and Preparation</a:t>
          </a:r>
          <a:endParaRPr lang="en-GB" noProof="0" dirty="0"/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en-GB" noProof="0" dirty="0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b="0" i="0" dirty="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rId3" action="ppaction://hlinksldjump"/>
            </a:rPr>
            <a:t>Data Warehousing</a:t>
          </a:r>
          <a:endParaRPr lang="en-GB" noProof="0" dirty="0"/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en-GB" noProof="0" dirty="0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b="0" i="0" dirty="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rId4" action="ppaction://hlinksldjump"/>
            </a:rPr>
            <a:t>Reporting with SSRS</a:t>
          </a:r>
          <a:endParaRPr lang="en-GB" noProof="0" dirty="0"/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en-GB" noProof="0" dirty="0"/>
        </a:p>
      </dgm:t>
    </dgm:pt>
    <dgm:pt modelId="{C2728830-9A00-4764-A9F1-670DDF9E57B3}" type="sibTrans" cxnId="{058D75E7-8E09-41CE-ADFC-EEAD1556353B}">
      <dgm:prSet phldrT="6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6</a:t>
          </a:r>
          <a:endParaRPr lang="en-GB" noProof="0" dirty="0"/>
        </a:p>
      </dgm:t>
    </dgm:pt>
    <dgm:pt modelId="{23B42196-26D3-465B-9DE0-96C53F34136E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b="0" i="0" dirty="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rId5" action="ppaction://hlinksldjump"/>
            </a:rPr>
            <a:t>Data Visualization with </a:t>
          </a:r>
          <a:r>
            <a:rPr lang="en-GB" b="0" i="0" dirty="0" err="1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rId5" action="ppaction://hlinksldjump"/>
            </a:rPr>
            <a:t>PowerBI</a:t>
          </a:r>
          <a:endParaRPr lang="en-GB" noProof="0" dirty="0"/>
        </a:p>
      </dgm:t>
    </dgm:pt>
    <dgm:pt modelId="{80F405F7-59CD-4159-89FD-08327E2731EE}" type="parTrans" cxnId="{205958D2-F69B-41F2-ADCC-6BAF0921FD51}">
      <dgm:prSet/>
      <dgm:spPr/>
      <dgm:t>
        <a:bodyPr/>
        <a:lstStyle/>
        <a:p>
          <a:endParaRPr lang="en-GB"/>
        </a:p>
      </dgm:t>
    </dgm:pt>
    <dgm:pt modelId="{23A68F02-2299-47CA-AFD9-7EE34185BB5F}" type="sibTrans" cxnId="{205958D2-F69B-41F2-ADCC-6BAF0921FD51}">
      <dgm:prSet phldrT="4" phldr="0"/>
      <dgm:spPr/>
      <dgm:t>
        <a:bodyPr/>
        <a:lstStyle/>
        <a:p>
          <a:r>
            <a:rPr lang="en-GB"/>
            <a:t>4</a:t>
          </a:r>
        </a:p>
      </dgm:t>
    </dgm:pt>
    <dgm:pt modelId="{65313254-4CC9-4B43-81E1-E475F72F8B03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b="0" i="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rId6" action="ppaction://hlinksldjump"/>
            </a:rPr>
            <a:t>Data Visualization with Tableau</a:t>
          </a:r>
          <a:endParaRPr lang="en-GB" noProof="0" dirty="0"/>
        </a:p>
      </dgm:t>
    </dgm:pt>
    <dgm:pt modelId="{B78B883D-9345-42C1-9028-CD27F4B0132A}" type="parTrans" cxnId="{0E1656EE-5FC4-45C9-8CF0-DB97BE2EE45B}">
      <dgm:prSet/>
      <dgm:spPr/>
      <dgm:t>
        <a:bodyPr/>
        <a:lstStyle/>
        <a:p>
          <a:endParaRPr lang="en-GB"/>
        </a:p>
      </dgm:t>
    </dgm:pt>
    <dgm:pt modelId="{40B60CD4-E814-49F1-B08A-7C700B97C387}" type="sibTrans" cxnId="{0E1656EE-5FC4-45C9-8CF0-DB97BE2EE45B}">
      <dgm:prSet phldrT="5" phldr="0"/>
      <dgm:spPr/>
      <dgm:t>
        <a:bodyPr/>
        <a:lstStyle/>
        <a:p>
          <a:r>
            <a:rPr lang="en-GB"/>
            <a:t>5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6"/>
      <dgm:spPr/>
    </dgm:pt>
    <dgm:pt modelId="{9C3A7F13-9585-42DF-AD32-B56F82B123C8}" type="pres">
      <dgm:prSet presAssocID="{C54063C4-24CD-4834-9424-53756AE38C6B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2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6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6"/>
      <dgm:spPr/>
    </dgm:pt>
    <dgm:pt modelId="{C08FC467-91FE-48BD-B243-273925C2B75A}" type="pres">
      <dgm:prSet presAssocID="{7DBF5CB5-29DD-4671-A0F3-981D48571500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2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6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6"/>
      <dgm:spPr/>
    </dgm:pt>
    <dgm:pt modelId="{4104A2F1-FB99-4C42-8067-46B8EEEC9610}" type="pres">
      <dgm:prSet presAssocID="{6088456C-4B73-4948-985C-DD954DEF44EF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2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6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E7988098-B90C-47E2-8DFF-28D97D67F458}" type="pres">
      <dgm:prSet presAssocID="{23B42196-26D3-465B-9DE0-96C53F34136E}" presName="compositeNode" presStyleCnt="0">
        <dgm:presLayoutVars>
          <dgm:bulletEnabled val="1"/>
        </dgm:presLayoutVars>
      </dgm:prSet>
      <dgm:spPr/>
    </dgm:pt>
    <dgm:pt modelId="{3A6E646B-11A6-4E7A-9BE1-97B59881611D}" type="pres">
      <dgm:prSet presAssocID="{23B42196-26D3-465B-9DE0-96C53F34136E}" presName="bgRect" presStyleLbl="bgAccFollowNode1" presStyleIdx="3" presStyleCnt="6"/>
      <dgm:spPr/>
    </dgm:pt>
    <dgm:pt modelId="{C8B31F3E-831D-483B-AE22-3E5C0891D732}" type="pres">
      <dgm:prSet presAssocID="{23A68F02-2299-47CA-AFD9-7EE34185BB5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4B570847-8FB7-4658-B2DD-8A51193A3F37}" type="pres">
      <dgm:prSet presAssocID="{23B42196-26D3-465B-9DE0-96C53F34136E}" presName="bottomLine" presStyleLbl="alignNode1" presStyleIdx="7" presStyleCnt="12">
        <dgm:presLayoutVars/>
      </dgm:prSet>
      <dgm:spPr/>
    </dgm:pt>
    <dgm:pt modelId="{57BEF172-F7CB-429C-A399-7592C01ABD6D}" type="pres">
      <dgm:prSet presAssocID="{23B42196-26D3-465B-9DE0-96C53F34136E}" presName="nodeText" presStyleLbl="bgAccFollowNode1" presStyleIdx="3" presStyleCnt="6">
        <dgm:presLayoutVars>
          <dgm:bulletEnabled val="1"/>
        </dgm:presLayoutVars>
      </dgm:prSet>
      <dgm:spPr/>
    </dgm:pt>
    <dgm:pt modelId="{7CCC367C-9546-40BF-9071-A36C2423B735}" type="pres">
      <dgm:prSet presAssocID="{23A68F02-2299-47CA-AFD9-7EE34185BB5F}" presName="sibTrans" presStyleCnt="0"/>
      <dgm:spPr/>
    </dgm:pt>
    <dgm:pt modelId="{C92098B3-FBA9-4A19-BA26-E64BE48CA734}" type="pres">
      <dgm:prSet presAssocID="{65313254-4CC9-4B43-81E1-E475F72F8B03}" presName="compositeNode" presStyleCnt="0">
        <dgm:presLayoutVars>
          <dgm:bulletEnabled val="1"/>
        </dgm:presLayoutVars>
      </dgm:prSet>
      <dgm:spPr/>
    </dgm:pt>
    <dgm:pt modelId="{2FFE3D07-4003-4FF0-95C8-9AB9CE259FB2}" type="pres">
      <dgm:prSet presAssocID="{65313254-4CC9-4B43-81E1-E475F72F8B03}" presName="bgRect" presStyleLbl="bgAccFollowNode1" presStyleIdx="4" presStyleCnt="6"/>
      <dgm:spPr/>
    </dgm:pt>
    <dgm:pt modelId="{9E87D69B-8490-4F27-9953-ECD70B50FAD6}" type="pres">
      <dgm:prSet presAssocID="{40B60CD4-E814-49F1-B08A-7C700B97C38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592B87FE-066F-44F1-A5C7-C95EC16E334D}" type="pres">
      <dgm:prSet presAssocID="{65313254-4CC9-4B43-81E1-E475F72F8B03}" presName="bottomLine" presStyleLbl="alignNode1" presStyleIdx="9" presStyleCnt="12">
        <dgm:presLayoutVars/>
      </dgm:prSet>
      <dgm:spPr/>
    </dgm:pt>
    <dgm:pt modelId="{8F20DF93-0E1E-421C-8725-718F22A1552B}" type="pres">
      <dgm:prSet presAssocID="{65313254-4CC9-4B43-81E1-E475F72F8B03}" presName="nodeText" presStyleLbl="bgAccFollowNode1" presStyleIdx="4" presStyleCnt="6">
        <dgm:presLayoutVars>
          <dgm:bulletEnabled val="1"/>
        </dgm:presLayoutVars>
      </dgm:prSet>
      <dgm:spPr/>
    </dgm:pt>
    <dgm:pt modelId="{B24CC981-A2AF-4ADA-9454-712D7EB80233}" type="pres">
      <dgm:prSet presAssocID="{40B60CD4-E814-49F1-B08A-7C700B97C387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5" presStyleCnt="6"/>
      <dgm:spPr/>
    </dgm:pt>
    <dgm:pt modelId="{AC6B335A-D8B4-46D8-93DE-B9EF1773F6AC}" type="pres">
      <dgm:prSet presAssocID="{C2728830-9A00-4764-A9F1-670DDF9E57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11" presStyleCnt="12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78956504-CCD6-426D-9B70-36F0AEB77B98}" type="presOf" srcId="{23B42196-26D3-465B-9DE0-96C53F34136E}" destId="{3A6E646B-11A6-4E7A-9BE1-97B59881611D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F1BA5C19-E3F3-49E2-994B-96247733967C}" type="presOf" srcId="{23B42196-26D3-465B-9DE0-96C53F34136E}" destId="{57BEF172-F7CB-429C-A399-7592C01ABD6D}" srcOrd="1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679F4326-4E56-4B71-9F35-A6D7F1DDC1AF}" type="presOf" srcId="{65313254-4CC9-4B43-81E1-E475F72F8B03}" destId="{8F20DF93-0E1E-421C-8725-718F22A1552B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0A92065-2930-4A46-928D-13235434D799}" type="presOf" srcId="{23A68F02-2299-47CA-AFD9-7EE34185BB5F}" destId="{C8B31F3E-831D-483B-AE22-3E5C0891D732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6E1C9C72-E6C6-40A6-B6DE-629323B6A982}" type="presOf" srcId="{65313254-4CC9-4B43-81E1-E475F72F8B03}" destId="{2FFE3D07-4003-4FF0-95C8-9AB9CE259FB2}" srcOrd="0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F99F88CE-5884-4952-A9E0-0BD41370FEEF}" type="presOf" srcId="{40B60CD4-E814-49F1-B08A-7C700B97C387}" destId="{9E87D69B-8490-4F27-9953-ECD70B50FAD6}" srcOrd="0" destOrd="0" presId="urn:microsoft.com/office/officeart/2016/7/layout/BasicLinearProcessNumbered#1"/>
    <dgm:cxn modelId="{205958D2-F69B-41F2-ADCC-6BAF0921FD51}" srcId="{0F5B3066-540F-4606-ADEC-65EB1C3E9627}" destId="{23B42196-26D3-465B-9DE0-96C53F34136E}" srcOrd="3" destOrd="0" parTransId="{80F405F7-59CD-4159-89FD-08327E2731EE}" sibTransId="{23A68F02-2299-47CA-AFD9-7EE34185BB5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5" destOrd="0" parTransId="{917142D8-7514-46BB-B61D-8633F0189C31}" sibTransId="{C2728830-9A00-4764-A9F1-670DDF9E57B3}"/>
    <dgm:cxn modelId="{0E1656EE-5FC4-45C9-8CF0-DB97BE2EE45B}" srcId="{0F5B3066-540F-4606-ADEC-65EB1C3E9627}" destId="{65313254-4CC9-4B43-81E1-E475F72F8B03}" srcOrd="4" destOrd="0" parTransId="{B78B883D-9345-42C1-9028-CD27F4B0132A}" sibTransId="{40B60CD4-E814-49F1-B08A-7C700B97C387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374EB6F6-7F88-4233-9E49-2A21E7D49EEF}" type="presParOf" srcId="{869C0C7E-BD0C-4E5F-8D96-6B8EEC39B952}" destId="{E7988098-B90C-47E2-8DFF-28D97D67F458}" srcOrd="6" destOrd="0" presId="urn:microsoft.com/office/officeart/2016/7/layout/BasicLinearProcessNumbered#1"/>
    <dgm:cxn modelId="{E10B98A5-04A4-48B2-A8CE-BE5A4B9EC8DA}" type="presParOf" srcId="{E7988098-B90C-47E2-8DFF-28D97D67F458}" destId="{3A6E646B-11A6-4E7A-9BE1-97B59881611D}" srcOrd="0" destOrd="0" presId="urn:microsoft.com/office/officeart/2016/7/layout/BasicLinearProcessNumbered#1"/>
    <dgm:cxn modelId="{34127B22-B67B-4992-B64B-CEF98059AFCB}" type="presParOf" srcId="{E7988098-B90C-47E2-8DFF-28D97D67F458}" destId="{C8B31F3E-831D-483B-AE22-3E5C0891D732}" srcOrd="1" destOrd="0" presId="urn:microsoft.com/office/officeart/2016/7/layout/BasicLinearProcessNumbered#1"/>
    <dgm:cxn modelId="{1C38B009-76CA-4440-863C-7FB4E512D5CA}" type="presParOf" srcId="{E7988098-B90C-47E2-8DFF-28D97D67F458}" destId="{4B570847-8FB7-4658-B2DD-8A51193A3F37}" srcOrd="2" destOrd="0" presId="urn:microsoft.com/office/officeart/2016/7/layout/BasicLinearProcessNumbered#1"/>
    <dgm:cxn modelId="{F7D8168D-DA6B-4523-B212-63F23033EDE4}" type="presParOf" srcId="{E7988098-B90C-47E2-8DFF-28D97D67F458}" destId="{57BEF172-F7CB-429C-A399-7592C01ABD6D}" srcOrd="3" destOrd="0" presId="urn:microsoft.com/office/officeart/2016/7/layout/BasicLinearProcessNumbered#1"/>
    <dgm:cxn modelId="{43BC8108-57E2-4CFB-8C5F-6C67205A1483}" type="presParOf" srcId="{869C0C7E-BD0C-4E5F-8D96-6B8EEC39B952}" destId="{7CCC367C-9546-40BF-9071-A36C2423B735}" srcOrd="7" destOrd="0" presId="urn:microsoft.com/office/officeart/2016/7/layout/BasicLinearProcessNumbered#1"/>
    <dgm:cxn modelId="{C8F74BFC-2DDA-4166-8C6A-1EB4CC8C736C}" type="presParOf" srcId="{869C0C7E-BD0C-4E5F-8D96-6B8EEC39B952}" destId="{C92098B3-FBA9-4A19-BA26-E64BE48CA734}" srcOrd="8" destOrd="0" presId="urn:microsoft.com/office/officeart/2016/7/layout/BasicLinearProcessNumbered#1"/>
    <dgm:cxn modelId="{C1D0BCAF-C59B-47D8-93A2-ADC572CEA2AB}" type="presParOf" srcId="{C92098B3-FBA9-4A19-BA26-E64BE48CA734}" destId="{2FFE3D07-4003-4FF0-95C8-9AB9CE259FB2}" srcOrd="0" destOrd="0" presId="urn:microsoft.com/office/officeart/2016/7/layout/BasicLinearProcessNumbered#1"/>
    <dgm:cxn modelId="{D1278DF6-4F70-4E59-8905-BC0C18CF9481}" type="presParOf" srcId="{C92098B3-FBA9-4A19-BA26-E64BE48CA734}" destId="{9E87D69B-8490-4F27-9953-ECD70B50FAD6}" srcOrd="1" destOrd="0" presId="urn:microsoft.com/office/officeart/2016/7/layout/BasicLinearProcessNumbered#1"/>
    <dgm:cxn modelId="{F1F51D97-3B9D-41D1-9AF0-30D18049DA95}" type="presParOf" srcId="{C92098B3-FBA9-4A19-BA26-E64BE48CA734}" destId="{592B87FE-066F-44F1-A5C7-C95EC16E334D}" srcOrd="2" destOrd="0" presId="urn:microsoft.com/office/officeart/2016/7/layout/BasicLinearProcessNumbered#1"/>
    <dgm:cxn modelId="{AF8C1EDB-FB54-4881-A19B-7B71D971C1A8}" type="presParOf" srcId="{C92098B3-FBA9-4A19-BA26-E64BE48CA734}" destId="{8F20DF93-0E1E-421C-8725-718F22A1552B}" srcOrd="3" destOrd="0" presId="urn:microsoft.com/office/officeart/2016/7/layout/BasicLinearProcessNumbered#1"/>
    <dgm:cxn modelId="{54BD07E5-875B-44A5-90F5-579BA7C2F4CF}" type="presParOf" srcId="{869C0C7E-BD0C-4E5F-8D96-6B8EEC39B952}" destId="{B24CC981-A2AF-4ADA-9454-712D7EB80233}" srcOrd="9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10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5692" y="781460"/>
          <a:ext cx="1667240" cy="1828799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735" t="-29699" r="-36133" b="-84861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71742" y="2951374"/>
          <a:ext cx="1533641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Abdullah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noProof="0" dirty="0">
              <a:solidFill>
                <a:schemeClr val="tx1"/>
              </a:solidFill>
            </a:rPr>
            <a:t>Hani</a:t>
          </a:r>
          <a:endParaRPr lang="en-GB" sz="1600" b="0" kern="1200" noProof="0" dirty="0">
            <a:solidFill>
              <a:sysClr val="windowText" lastClr="000000"/>
            </a:solidFill>
            <a:latin typeface="+mn-lt"/>
          </a:endParaRPr>
        </a:p>
      </dsp:txBody>
      <dsp:txXfrm>
        <a:off x="71742" y="2951374"/>
        <a:ext cx="1533641" cy="487484"/>
      </dsp:txXfrm>
    </dsp:sp>
    <dsp:sp modelId="{7D166BBB-55AF-452C-B9A0-94A1EE55FF4F}">
      <dsp:nvSpPr>
        <dsp:cNvPr id="0" name=""/>
        <dsp:cNvSpPr/>
      </dsp:nvSpPr>
      <dsp:spPr>
        <a:xfrm>
          <a:off x="71742" y="3417023"/>
          <a:ext cx="1533641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1941582" y="781460"/>
          <a:ext cx="1667240" cy="1828799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57864" t="-2427" r="-32508" b="-205976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007631" y="2951374"/>
          <a:ext cx="1535141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 err="1">
              <a:solidFill>
                <a:schemeClr val="tx1"/>
              </a:solidFill>
            </a:rPr>
            <a:t>Asala</a:t>
          </a:r>
          <a:r>
            <a:rPr lang="en-GB" sz="2800" b="0" kern="1200" noProof="0" dirty="0">
              <a:solidFill>
                <a:schemeClr val="tx1"/>
              </a:solidFill>
            </a:rPr>
            <a:t> </a:t>
          </a:r>
          <a:r>
            <a:rPr lang="en-US" sz="2800" b="0" kern="1200" noProof="0" dirty="0">
              <a:solidFill>
                <a:schemeClr val="tx1"/>
              </a:solidFill>
            </a:rPr>
            <a:t>Mostafa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2007631" y="2951374"/>
        <a:ext cx="1535141" cy="487484"/>
      </dsp:txXfrm>
    </dsp:sp>
    <dsp:sp modelId="{1223E777-77CB-4A9A-BF21-12B513842696}">
      <dsp:nvSpPr>
        <dsp:cNvPr id="0" name=""/>
        <dsp:cNvSpPr/>
      </dsp:nvSpPr>
      <dsp:spPr>
        <a:xfrm>
          <a:off x="2007631" y="3417023"/>
          <a:ext cx="1535141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3877472" y="781460"/>
          <a:ext cx="1667240" cy="1828799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6093" t="-98809" r="-83946" b="-142839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3943521" y="2951374"/>
          <a:ext cx="1535141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Ayah Allah Alaa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3943521" y="2951374"/>
        <a:ext cx="1535141" cy="487484"/>
      </dsp:txXfrm>
    </dsp:sp>
    <dsp:sp modelId="{EE420F84-477D-4635-BEF8-66426E9A259D}">
      <dsp:nvSpPr>
        <dsp:cNvPr id="0" name=""/>
        <dsp:cNvSpPr/>
      </dsp:nvSpPr>
      <dsp:spPr>
        <a:xfrm>
          <a:off x="4159991" y="2539746"/>
          <a:ext cx="1535141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5877162" y="725470"/>
          <a:ext cx="1667240" cy="1828799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000" r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5879411" y="2951374"/>
          <a:ext cx="1535141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Elham Saied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5879411" y="2951374"/>
        <a:ext cx="1535141" cy="487484"/>
      </dsp:txXfrm>
    </dsp:sp>
    <dsp:sp modelId="{5A7600AF-A34B-4D03-B3D6-B3C760AE8E06}">
      <dsp:nvSpPr>
        <dsp:cNvPr id="0" name=""/>
        <dsp:cNvSpPr/>
      </dsp:nvSpPr>
      <dsp:spPr>
        <a:xfrm>
          <a:off x="5907335" y="3373469"/>
          <a:ext cx="1535141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32F2D-3509-4A22-A39B-51A663F295ED}">
      <dsp:nvSpPr>
        <dsp:cNvPr id="0" name=""/>
        <dsp:cNvSpPr/>
      </dsp:nvSpPr>
      <dsp:spPr>
        <a:xfrm>
          <a:off x="7749251" y="781460"/>
          <a:ext cx="1692293" cy="1828799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256" t="-1319" r="-65304" b="-10958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7A38B-4A61-442F-9AF7-9D5CC155DEDB}">
      <dsp:nvSpPr>
        <dsp:cNvPr id="0" name=""/>
        <dsp:cNvSpPr/>
      </dsp:nvSpPr>
      <dsp:spPr>
        <a:xfrm>
          <a:off x="7827827" y="2951374"/>
          <a:ext cx="1535141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Mohamed Ayman</a:t>
          </a:r>
          <a:br>
            <a:rPr lang="en-GB" sz="1600" kern="1200" noProof="0" dirty="0">
              <a:solidFill>
                <a:schemeClr val="tx1"/>
              </a:solidFill>
            </a:rPr>
          </a:b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7827827" y="2951374"/>
        <a:ext cx="1535141" cy="487484"/>
      </dsp:txXfrm>
    </dsp:sp>
    <dsp:sp modelId="{ECB7C059-50BE-4362-B3B2-8EB69CEEFF5A}">
      <dsp:nvSpPr>
        <dsp:cNvPr id="0" name=""/>
        <dsp:cNvSpPr/>
      </dsp:nvSpPr>
      <dsp:spPr>
        <a:xfrm>
          <a:off x="7827827" y="3417023"/>
          <a:ext cx="1535141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7DAB1-97A8-4DB1-9AB1-99DFA311EE2B}">
      <dsp:nvSpPr>
        <dsp:cNvPr id="0" name=""/>
        <dsp:cNvSpPr/>
      </dsp:nvSpPr>
      <dsp:spPr>
        <a:xfrm>
          <a:off x="9710194" y="781460"/>
          <a:ext cx="1695824" cy="1828799"/>
        </a:xfrm>
        <a:prstGeom prst="ellipse">
          <a:avLst/>
        </a:prstGeom>
        <a:blipFill dpi="0" rotWithShape="1">
          <a:blip xmlns:r="http://schemas.openxmlformats.org/officeDocument/2006/relationships" r:embed="rId6"/>
          <a:srcRect/>
          <a:stretch>
            <a:fillRect l="-27584" t="-40754" r="-23162" b="-7029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04A6A-D7FF-434B-8796-88562B0DA144}">
      <dsp:nvSpPr>
        <dsp:cNvPr id="0" name=""/>
        <dsp:cNvSpPr/>
      </dsp:nvSpPr>
      <dsp:spPr>
        <a:xfrm>
          <a:off x="9790536" y="2951374"/>
          <a:ext cx="1535141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Mostafa </a:t>
          </a:r>
          <a:r>
            <a:rPr lang="en-GB" sz="2800" b="0" kern="1200" noProof="0" dirty="0" err="1">
              <a:solidFill>
                <a:schemeClr val="tx1"/>
              </a:solidFill>
            </a:rPr>
            <a:t>Yousry</a:t>
          </a:r>
          <a:endParaRPr lang="en-GB" sz="2800" b="0" kern="1200" noProof="0" dirty="0">
            <a:solidFill>
              <a:schemeClr val="tx1"/>
            </a:solidFill>
          </a:endParaRPr>
        </a:p>
      </dsp:txBody>
      <dsp:txXfrm>
        <a:off x="9790536" y="2951374"/>
        <a:ext cx="1535141" cy="487484"/>
      </dsp:txXfrm>
    </dsp:sp>
    <dsp:sp modelId="{84FB8F44-D34F-4B78-86F1-DB7EB31D032F}">
      <dsp:nvSpPr>
        <dsp:cNvPr id="0" name=""/>
        <dsp:cNvSpPr/>
      </dsp:nvSpPr>
      <dsp:spPr>
        <a:xfrm>
          <a:off x="9790536" y="3417023"/>
          <a:ext cx="1535141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1244" y="740228"/>
          <a:ext cx="1568164" cy="2195430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rId1"/>
            </a:rPr>
            <a:t>Data Extraction</a:t>
          </a:r>
          <a:endParaRPr lang="en-GB" sz="1500" kern="1200" noProof="0" dirty="0"/>
        </a:p>
      </dsp:txBody>
      <dsp:txXfrm>
        <a:off x="1244" y="1574492"/>
        <a:ext cx="1568164" cy="1317258"/>
      </dsp:txXfrm>
    </dsp:sp>
    <dsp:sp modelId="{9C3A7F13-9585-42DF-AD32-B56F82B123C8}">
      <dsp:nvSpPr>
        <dsp:cNvPr id="0" name=""/>
        <dsp:cNvSpPr/>
      </dsp:nvSpPr>
      <dsp:spPr>
        <a:xfrm>
          <a:off x="456012" y="959771"/>
          <a:ext cx="658629" cy="658629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noProof="0"/>
            <a:t>1</a:t>
          </a:r>
          <a:endParaRPr lang="en-GB" sz="3100" kern="1200" noProof="0" dirty="0"/>
        </a:p>
      </dsp:txBody>
      <dsp:txXfrm>
        <a:off x="552466" y="1056225"/>
        <a:ext cx="465721" cy="465721"/>
      </dsp:txXfrm>
    </dsp:sp>
    <dsp:sp modelId="{923B2301-552B-45D2-9EF0-53A10AA17FC6}">
      <dsp:nvSpPr>
        <dsp:cNvPr id="0" name=""/>
        <dsp:cNvSpPr/>
      </dsp:nvSpPr>
      <dsp:spPr>
        <a:xfrm>
          <a:off x="1244" y="2935587"/>
          <a:ext cx="1568164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1726225" y="740228"/>
          <a:ext cx="1568164" cy="219543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" action="ppaction://hlinksldjump"/>
            </a:rPr>
            <a:t>Data Cleaning and Preparation</a:t>
          </a:r>
          <a:endParaRPr lang="en-GB" sz="1500" kern="1200" noProof="0" dirty="0"/>
        </a:p>
      </dsp:txBody>
      <dsp:txXfrm>
        <a:off x="1726225" y="1574492"/>
        <a:ext cx="1568164" cy="1317258"/>
      </dsp:txXfrm>
    </dsp:sp>
    <dsp:sp modelId="{C08FC467-91FE-48BD-B243-273925C2B75A}">
      <dsp:nvSpPr>
        <dsp:cNvPr id="0" name=""/>
        <dsp:cNvSpPr/>
      </dsp:nvSpPr>
      <dsp:spPr>
        <a:xfrm>
          <a:off x="2180993" y="959771"/>
          <a:ext cx="658629" cy="65862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noProof="0"/>
            <a:t>2</a:t>
          </a:r>
          <a:endParaRPr lang="en-GB" sz="3100" kern="1200" noProof="0" dirty="0"/>
        </a:p>
      </dsp:txBody>
      <dsp:txXfrm>
        <a:off x="2277447" y="1056225"/>
        <a:ext cx="465721" cy="465721"/>
      </dsp:txXfrm>
    </dsp:sp>
    <dsp:sp modelId="{DE393E47-CBB6-4D77-A342-C9AFD9FC8CB6}">
      <dsp:nvSpPr>
        <dsp:cNvPr id="0" name=""/>
        <dsp:cNvSpPr/>
      </dsp:nvSpPr>
      <dsp:spPr>
        <a:xfrm>
          <a:off x="1726225" y="2935587"/>
          <a:ext cx="156816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3451207" y="740228"/>
          <a:ext cx="1568164" cy="219543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" action="ppaction://hlinksldjump"/>
            </a:rPr>
            <a:t>Data Warehousing</a:t>
          </a:r>
          <a:endParaRPr lang="en-GB" sz="1500" kern="1200" noProof="0" dirty="0"/>
        </a:p>
      </dsp:txBody>
      <dsp:txXfrm>
        <a:off x="3451207" y="1574492"/>
        <a:ext cx="1568164" cy="1317258"/>
      </dsp:txXfrm>
    </dsp:sp>
    <dsp:sp modelId="{4104A2F1-FB99-4C42-8067-46B8EEEC9610}">
      <dsp:nvSpPr>
        <dsp:cNvPr id="0" name=""/>
        <dsp:cNvSpPr/>
      </dsp:nvSpPr>
      <dsp:spPr>
        <a:xfrm>
          <a:off x="3905974" y="959771"/>
          <a:ext cx="658629" cy="658629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noProof="0"/>
            <a:t>3</a:t>
          </a:r>
          <a:endParaRPr lang="en-GB" sz="3100" kern="1200" noProof="0" dirty="0"/>
        </a:p>
      </dsp:txBody>
      <dsp:txXfrm>
        <a:off x="4002428" y="1056225"/>
        <a:ext cx="465721" cy="465721"/>
      </dsp:txXfrm>
    </dsp:sp>
    <dsp:sp modelId="{2EB92C72-3528-4913-AFF6-FF0B4F338399}">
      <dsp:nvSpPr>
        <dsp:cNvPr id="0" name=""/>
        <dsp:cNvSpPr/>
      </dsp:nvSpPr>
      <dsp:spPr>
        <a:xfrm>
          <a:off x="3451207" y="2935587"/>
          <a:ext cx="1568164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E646B-11A6-4E7A-9BE1-97B59881611D}">
      <dsp:nvSpPr>
        <dsp:cNvPr id="0" name=""/>
        <dsp:cNvSpPr/>
      </dsp:nvSpPr>
      <dsp:spPr>
        <a:xfrm>
          <a:off x="5176188" y="740228"/>
          <a:ext cx="1568164" cy="219543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" action="ppaction://hlinksldjump"/>
            </a:rPr>
            <a:t>Data Visualization with </a:t>
          </a:r>
          <a:r>
            <a:rPr lang="en-GB" sz="1500" b="0" i="0" kern="1200" dirty="0" err="1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" action="ppaction://hlinksldjump"/>
            </a:rPr>
            <a:t>PowerBI</a:t>
          </a:r>
          <a:endParaRPr lang="en-GB" sz="1500" kern="1200" noProof="0" dirty="0"/>
        </a:p>
      </dsp:txBody>
      <dsp:txXfrm>
        <a:off x="5176188" y="1574492"/>
        <a:ext cx="1568164" cy="1317258"/>
      </dsp:txXfrm>
    </dsp:sp>
    <dsp:sp modelId="{C8B31F3E-831D-483B-AE22-3E5C0891D732}">
      <dsp:nvSpPr>
        <dsp:cNvPr id="0" name=""/>
        <dsp:cNvSpPr/>
      </dsp:nvSpPr>
      <dsp:spPr>
        <a:xfrm>
          <a:off x="5630956" y="959771"/>
          <a:ext cx="658629" cy="6586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4</a:t>
          </a:r>
        </a:p>
      </dsp:txBody>
      <dsp:txXfrm>
        <a:off x="5727410" y="1056225"/>
        <a:ext cx="465721" cy="465721"/>
      </dsp:txXfrm>
    </dsp:sp>
    <dsp:sp modelId="{4B570847-8FB7-4658-B2DD-8A51193A3F37}">
      <dsp:nvSpPr>
        <dsp:cNvPr id="0" name=""/>
        <dsp:cNvSpPr/>
      </dsp:nvSpPr>
      <dsp:spPr>
        <a:xfrm>
          <a:off x="5176188" y="2935587"/>
          <a:ext cx="1568164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E3D07-4003-4FF0-95C8-9AB9CE259FB2}">
      <dsp:nvSpPr>
        <dsp:cNvPr id="0" name=""/>
        <dsp:cNvSpPr/>
      </dsp:nvSpPr>
      <dsp:spPr>
        <a:xfrm>
          <a:off x="6901169" y="740228"/>
          <a:ext cx="1568164" cy="219543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" action="ppaction://hlinksldjump"/>
            </a:rPr>
            <a:t>Data Visualization with Tableau</a:t>
          </a:r>
          <a:endParaRPr lang="en-GB" sz="1500" kern="1200" noProof="0" dirty="0"/>
        </a:p>
      </dsp:txBody>
      <dsp:txXfrm>
        <a:off x="6901169" y="1574492"/>
        <a:ext cx="1568164" cy="1317258"/>
      </dsp:txXfrm>
    </dsp:sp>
    <dsp:sp modelId="{9E87D69B-8490-4F27-9953-ECD70B50FAD6}">
      <dsp:nvSpPr>
        <dsp:cNvPr id="0" name=""/>
        <dsp:cNvSpPr/>
      </dsp:nvSpPr>
      <dsp:spPr>
        <a:xfrm>
          <a:off x="7355937" y="959771"/>
          <a:ext cx="658629" cy="65862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5</a:t>
          </a:r>
        </a:p>
      </dsp:txBody>
      <dsp:txXfrm>
        <a:off x="7452391" y="1056225"/>
        <a:ext cx="465721" cy="465721"/>
      </dsp:txXfrm>
    </dsp:sp>
    <dsp:sp modelId="{592B87FE-066F-44F1-A5C7-C95EC16E334D}">
      <dsp:nvSpPr>
        <dsp:cNvPr id="0" name=""/>
        <dsp:cNvSpPr/>
      </dsp:nvSpPr>
      <dsp:spPr>
        <a:xfrm>
          <a:off x="6901169" y="2935587"/>
          <a:ext cx="1568164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8626150" y="740228"/>
          <a:ext cx="1568164" cy="2195430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rgbClr val="050E17"/>
              </a:solidFill>
              <a:effectLst/>
              <a:latin typeface="-apple-system"/>
              <a:hlinkClick xmlns:r="http://schemas.openxmlformats.org/officeDocument/2006/relationships" r:id="" action="ppaction://hlinksldjump"/>
            </a:rPr>
            <a:t>Reporting with SSRS</a:t>
          </a:r>
          <a:endParaRPr lang="en-GB" sz="1500" kern="1200" noProof="0" dirty="0"/>
        </a:p>
      </dsp:txBody>
      <dsp:txXfrm>
        <a:off x="8626150" y="1574492"/>
        <a:ext cx="1568164" cy="1317258"/>
      </dsp:txXfrm>
    </dsp:sp>
    <dsp:sp modelId="{AC6B335A-D8B4-46D8-93DE-B9EF1773F6AC}">
      <dsp:nvSpPr>
        <dsp:cNvPr id="0" name=""/>
        <dsp:cNvSpPr/>
      </dsp:nvSpPr>
      <dsp:spPr>
        <a:xfrm>
          <a:off x="9080918" y="959771"/>
          <a:ext cx="658629" cy="658629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noProof="0"/>
            <a:t>6</a:t>
          </a:r>
          <a:endParaRPr lang="en-GB" sz="3100" kern="1200" noProof="0" dirty="0"/>
        </a:p>
      </dsp:txBody>
      <dsp:txXfrm>
        <a:off x="9177372" y="1056225"/>
        <a:ext cx="465721" cy="465721"/>
      </dsp:txXfrm>
    </dsp:sp>
    <dsp:sp modelId="{7B3E0A16-DB85-46CA-87D6-4D39F6DBFC52}">
      <dsp:nvSpPr>
        <dsp:cNvPr id="0" name=""/>
        <dsp:cNvSpPr/>
      </dsp:nvSpPr>
      <dsp:spPr>
        <a:xfrm>
          <a:off x="8626150" y="2935587"/>
          <a:ext cx="1568164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DCE667-0E8B-4020-B798-9F540ACF8A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FE84B-4CF5-479A-98FA-101E6C922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49E17-B59A-4F61-B8D2-5B4F41E1978D}" type="datetime1">
              <a:rPr lang="en-GB" smtClean="0"/>
              <a:t>26/06/2023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71FFA-2EDD-435F-95BB-D4913CE523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549EF-DEA6-491C-B092-AD1829A0E2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7C88-02FC-450C-BC0C-36A3D372F9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6697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E95BD-28DC-4C06-ABE7-D1DD6658916C}" type="datetime1">
              <a:rPr lang="en-GB" smtClean="0"/>
              <a:pPr/>
              <a:t>26/06/2023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0C6A29-4676-420C-BBE3-ACC2B80F64D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141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0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49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850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370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97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698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782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270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348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187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013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942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378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197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81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921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0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689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139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143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38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240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766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48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508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38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646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28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764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0595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185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26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7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802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15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82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4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359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34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Brazilian E-Commerce Public Dataset by </a:t>
            </a:r>
            <a:r>
              <a:rPr lang="en-GB" dirty="0" err="1">
                <a:solidFill>
                  <a:srgbClr val="FFFFFF"/>
                </a:solidFill>
              </a:rPr>
              <a:t>Olist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>
                <a:solidFill>
                  <a:srgbClr val="FFFFFF"/>
                </a:solidFill>
              </a:rPr>
              <a:t>ITP.SO.23.R3.Power Bi</a:t>
            </a:r>
            <a:endParaRPr lang="en-GB" dirty="0"/>
          </a:p>
        </p:txBody>
      </p:sp>
      <p:pic>
        <p:nvPicPr>
          <p:cNvPr id="9" name="Picture 8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0AA844C0-F8FD-8C31-D353-596656CA7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602" y1="40820" x2="41602" y2="40820"/>
                        <a14:foregroundMark x1="49609" y1="40234" x2="49609" y2="40234"/>
                        <a14:foregroundMark x1="50781" y1="29883" x2="50781" y2="29883"/>
                        <a14:foregroundMark x1="62305" y1="45508" x2="62305" y2="45508"/>
                        <a14:foregroundMark x1="75000" y1="46680" x2="75000" y2="46680"/>
                        <a14:foregroundMark x1="73242" y1="65625" x2="73242" y2="65625"/>
                        <a14:foregroundMark x1="59375" y1="66797" x2="59375" y2="66797"/>
                        <a14:foregroundMark x1="50195" y1="73242" x2="50195" y2="73242"/>
                        <a14:foregroundMark x1="38672" y1="66797" x2="38672" y2="66797"/>
                        <a14:foregroundMark x1="29492" y1="66211" x2="29492" y2="66211"/>
                      </a14:backgroundRemoval>
                    </a14:imgEffect>
                  </a14:imgLayer>
                </a14:imgProps>
              </a:ext>
            </a:extLst>
          </a:blip>
          <a:srcRect t="22220" b="21317"/>
          <a:stretch/>
        </p:blipFill>
        <p:spPr>
          <a:xfrm>
            <a:off x="1883593" y="1306286"/>
            <a:ext cx="1619491" cy="914400"/>
          </a:xfrm>
          <a:prstGeom prst="rect">
            <a:avLst/>
          </a:prstGeom>
        </p:spPr>
      </p:pic>
      <p:pic>
        <p:nvPicPr>
          <p:cNvPr id="13" name="Picture 12" descr="A red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E6578304-011C-B4D9-5F19-DE0066ADB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3" b="89778" l="9778" r="89778">
                        <a14:foregroundMark x1="33778" y1="32444" x2="33778" y2="32444"/>
                        <a14:foregroundMark x1="33333" y1="23556" x2="32000" y2="52889"/>
                        <a14:foregroundMark x1="32000" y1="52889" x2="32000" y2="52889"/>
                        <a14:foregroundMark x1="42222" y1="29333" x2="59111" y2="30667"/>
                        <a14:foregroundMark x1="66222" y1="30222" x2="66222" y2="30222"/>
                        <a14:foregroundMark x1="63111" y1="49333" x2="63111" y2="49333"/>
                        <a14:foregroundMark x1="46222" y1="46222" x2="46222" y2="46222"/>
                        <a14:foregroundMark x1="31556" y1="9333" x2="31556" y2="9333"/>
                        <a14:foregroundMark x1="66222" y1="29778" x2="66222" y2="29778"/>
                        <a14:foregroundMark x1="66222" y1="30667" x2="66222" y2="30667"/>
                        <a14:foregroundMark x1="66222" y1="84889" x2="66222" y2="84889"/>
                        <a14:foregroundMark x1="59111" y1="83556" x2="59111" y2="83556"/>
                        <a14:foregroundMark x1="52000" y1="84000" x2="52000" y2="84000"/>
                        <a14:foregroundMark x1="45333" y1="84444" x2="45333" y2="84444"/>
                        <a14:foregroundMark x1="37333" y1="82667" x2="37333" y2="82667"/>
                        <a14:backgroundMark x1="56889" y1="8000" x2="56889" y2="8000"/>
                        <a14:backgroundMark x1="74667" y1="10667" x2="96889" y2="36889"/>
                        <a14:backgroundMark x1="96889" y1="36889" x2="96889" y2="37333"/>
                        <a14:backgroundMark x1="84889" y1="13333" x2="84889" y2="59556"/>
                        <a14:backgroundMark x1="80000" y1="13778" x2="83111" y2="89333"/>
                        <a14:backgroundMark x1="80889" y1="92000" x2="58667" y2="99111"/>
                        <a14:backgroundMark x1="20889" y1="18222" x2="20889" y2="70667"/>
                        <a14:backgroundMark x1="66222" y1="30222" x2="66222" y2="30222"/>
                        <a14:backgroundMark x1="65778" y1="32000" x2="65778" y2="32000"/>
                        <a14:backgroundMark x1="65778" y1="32000" x2="65778" y2="32000"/>
                        <a14:backgroundMark x1="65778" y1="31111" x2="65778" y2="31111"/>
                        <a14:backgroundMark x1="66222" y1="32000" x2="66222" y2="3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94" y="5915608"/>
            <a:ext cx="867747" cy="8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1043" r="11043"/>
          <a:stretch/>
        </p:blipFill>
        <p:spPr>
          <a:xfrm>
            <a:off x="7901259" y="2727729"/>
            <a:ext cx="4290740" cy="4130271"/>
          </a:xfrm>
          <a:noFill/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7266" b="7266"/>
          <a:stretch/>
        </p:blipFill>
        <p:spPr>
          <a:xfrm>
            <a:off x="6261609" y="10"/>
            <a:ext cx="3519311" cy="3007899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Aim of the Project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Brazilian E-Commerce Public Dataset by </a:t>
            </a:r>
            <a:r>
              <a:rPr lang="en-GB" b="0" i="0" u="none" strike="noStrike" kern="1200" cap="none" spc="0" normalizeH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Olist</a:t>
            </a:r>
            <a:endParaRPr lang="en-GB" b="0" i="0" u="none" strike="noStrike" kern="1200" cap="none" spc="0" normalizeH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sz="2200" dirty="0"/>
              <a:t>Develop a comprehensive business intelligence solution that meets the business requirements and stakeholder needs.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sz="2200" dirty="0"/>
              <a:t>Provide actionable </a:t>
            </a:r>
            <a:r>
              <a:rPr lang="en-GB" sz="2200" b="1" dirty="0"/>
              <a:t>insights</a:t>
            </a:r>
            <a:r>
              <a:rPr lang="en-GB" sz="2200" dirty="0"/>
              <a:t> and recommendations to improve business operations and increase profitability.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sz="2200" dirty="0"/>
              <a:t>Develop a scalable and sustainable data infrastructure to support future business intelligence needs.</a:t>
            </a:r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254456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Database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354540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Database Description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4024" y1="10083" x2="24024" y2="10083"/>
                        <a14:backgroundMark x1="24146" y1="8011" x2="11341" y2="16851"/>
                      </a14:backgroundRemoval>
                    </a14:imgEffect>
                  </a14:imgLayer>
                </a14:imgProps>
              </a:ext>
            </a:extLst>
          </a:blip>
          <a:stretch/>
        </p:blipFill>
        <p:spPr>
          <a:xfrm>
            <a:off x="426098" y="1804501"/>
            <a:ext cx="3681584" cy="3248998"/>
          </a:xfr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07682" y="1400417"/>
            <a:ext cx="7872824" cy="4972649"/>
          </a:xfrm>
        </p:spPr>
        <p:txBody>
          <a:bodyPr rtlCol="0">
            <a:noAutofit/>
          </a:bodyPr>
          <a:lstStyle/>
          <a:p>
            <a:pPr marL="0" indent="0" algn="just" rtl="0">
              <a:buNone/>
            </a:pPr>
            <a:r>
              <a:rPr lang="en-GB" sz="1400" dirty="0">
                <a:latin typeface="Avenir Next LT Pro (Body)"/>
              </a:rPr>
              <a:t>The </a:t>
            </a:r>
            <a:r>
              <a:rPr lang="en-GB" sz="1400" dirty="0" err="1">
                <a:latin typeface="Avenir Next LT Pro (Body)"/>
              </a:rPr>
              <a:t>Olist</a:t>
            </a:r>
            <a:r>
              <a:rPr lang="en-GB" sz="1400" dirty="0">
                <a:latin typeface="Avenir Next LT Pro (Body)"/>
              </a:rPr>
              <a:t> database is a </a:t>
            </a:r>
            <a:r>
              <a:rPr lang="en-GB" sz="1400" b="1" dirty="0">
                <a:latin typeface="Avenir Next LT Pro (Body)"/>
              </a:rPr>
              <a:t>relational database </a:t>
            </a:r>
            <a:r>
              <a:rPr lang="en-GB" sz="1400" dirty="0">
                <a:latin typeface="Avenir Next LT Pro (Body)"/>
              </a:rPr>
              <a:t>that contains information about sales transactions, customer and seller profiles, product information, and order fulfilment.</a:t>
            </a:r>
          </a:p>
          <a:p>
            <a:pPr marL="0" indent="0" algn="just" rtl="0">
              <a:buNone/>
            </a:pPr>
            <a:r>
              <a:rPr lang="en-GB" sz="1400" dirty="0">
                <a:latin typeface="Avenir Next LT Pro (Body)"/>
              </a:rPr>
              <a:t>The database is comprised of several tables, including: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sz="1400" b="1" dirty="0">
                <a:latin typeface="Avenir Next LT Pro (Body)"/>
              </a:rPr>
              <a:t>Customers</a:t>
            </a:r>
            <a:r>
              <a:rPr lang="en-GB" sz="1400" dirty="0">
                <a:latin typeface="Avenir Next LT Pro (Body)"/>
              </a:rPr>
              <a:t>: Contains information about customer profiles, including name, address, and contact information.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sz="1400" b="1" dirty="0">
                <a:latin typeface="Avenir Next LT Pro (Body)"/>
              </a:rPr>
              <a:t>Sellers</a:t>
            </a:r>
            <a:r>
              <a:rPr lang="en-GB" sz="1400" dirty="0">
                <a:latin typeface="Avenir Next LT Pro (Body)"/>
              </a:rPr>
              <a:t>: Contains information about seller profiles, including name, address, and contact information.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sz="1400" b="1" dirty="0">
                <a:latin typeface="Avenir Next LT Pro (Body)"/>
              </a:rPr>
              <a:t>Products</a:t>
            </a:r>
            <a:r>
              <a:rPr lang="en-GB" sz="1400" dirty="0">
                <a:latin typeface="Avenir Next LT Pro (Body)"/>
              </a:rPr>
              <a:t>: Contains information about the products sold on </a:t>
            </a:r>
            <a:r>
              <a:rPr lang="en-GB" sz="1400" dirty="0" err="1">
                <a:latin typeface="Avenir Next LT Pro (Body)"/>
              </a:rPr>
              <a:t>Olist</a:t>
            </a:r>
            <a:r>
              <a:rPr lang="en-GB" sz="1400" dirty="0">
                <a:latin typeface="Avenir Next LT Pro (Body)"/>
              </a:rPr>
              <a:t>, including product name, description, and category.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sz="1400" b="1" dirty="0">
                <a:latin typeface="Avenir Next LT Pro (Body)"/>
              </a:rPr>
              <a:t>Orders</a:t>
            </a:r>
            <a:r>
              <a:rPr lang="en-GB" sz="1400" dirty="0">
                <a:latin typeface="Avenir Next LT Pro (Body)"/>
              </a:rPr>
              <a:t>: Contains information about each sales transaction, including order ID, customer ID, seller ID, and order details.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sz="1400" b="1" dirty="0">
                <a:latin typeface="Avenir Next LT Pro (Body)"/>
              </a:rPr>
              <a:t>Reviews</a:t>
            </a:r>
            <a:r>
              <a:rPr lang="en-GB" sz="1400" dirty="0">
                <a:latin typeface="Avenir Next LT Pro (Body)"/>
              </a:rPr>
              <a:t>: Contains information about customer reviews of products and sellers.</a:t>
            </a:r>
            <a:endParaRPr lang="ar-EG" sz="1400" dirty="0">
              <a:latin typeface="Avenir Next LT Pro (Body)"/>
            </a:endParaRPr>
          </a:p>
          <a:p>
            <a:pPr marL="0" indent="0" algn="just" rtl="0">
              <a:buNone/>
            </a:pPr>
            <a:endParaRPr lang="ar-EG" sz="1400" b="1" dirty="0">
              <a:latin typeface="Avenir Next LT Pro (Body)"/>
            </a:endParaRPr>
          </a:p>
          <a:p>
            <a:pPr marL="0" indent="0" algn="just" rtl="0">
              <a:buNone/>
            </a:pPr>
            <a:r>
              <a:rPr lang="en-US" sz="1400" dirty="0">
                <a:latin typeface="Avenir Next LT Pro (Body)"/>
              </a:rPr>
              <a:t>T</a:t>
            </a:r>
            <a:r>
              <a:rPr lang="en-GB" sz="1400" dirty="0">
                <a:latin typeface="Avenir Next LT Pro (Body)"/>
              </a:rPr>
              <a:t>he challenges of working with the </a:t>
            </a:r>
            <a:r>
              <a:rPr lang="en-GB" sz="1400" dirty="0" err="1">
                <a:latin typeface="Avenir Next LT Pro (Body)"/>
              </a:rPr>
              <a:t>Olist</a:t>
            </a:r>
            <a:r>
              <a:rPr lang="en-GB" sz="1400" dirty="0">
                <a:latin typeface="Avenir Next LT Pro (Body)"/>
              </a:rPr>
              <a:t> database include: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sz="1400" b="1" dirty="0">
                <a:latin typeface="Avenir Next LT Pro (Body)"/>
              </a:rPr>
              <a:t>Data quality </a:t>
            </a:r>
            <a:r>
              <a:rPr lang="en-GB" sz="1400" dirty="0">
                <a:latin typeface="Avenir Next LT Pro (Body)"/>
              </a:rPr>
              <a:t>issues, such as missing or incomplete data.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sz="1400" b="1" dirty="0">
                <a:latin typeface="Avenir Next LT Pro (Body)"/>
              </a:rPr>
              <a:t>Data integration </a:t>
            </a:r>
            <a:r>
              <a:rPr lang="en-GB" sz="1400" dirty="0">
                <a:latin typeface="Avenir Next LT Pro (Body)"/>
              </a:rPr>
              <a:t>issues, such as inconsistencies between data sources.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sz="1400" b="1" dirty="0">
                <a:latin typeface="Avenir Next LT Pro (Body)"/>
              </a:rPr>
              <a:t>Data privacy and security </a:t>
            </a:r>
            <a:r>
              <a:rPr lang="en-GB" sz="1400" dirty="0">
                <a:latin typeface="Avenir Next LT Pro (Body)"/>
              </a:rPr>
              <a:t>concerns, such as protecting customer and seller information.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Brazilian E-Commerce Public Dataset by </a:t>
            </a:r>
            <a:r>
              <a:rPr lang="en-GB" b="0" i="0" u="none" strike="noStrike" kern="1200" cap="none" spc="0" normalizeH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Olist</a:t>
            </a:r>
            <a:endParaRPr lang="en-GB" b="0" i="0" u="none" strike="noStrike" kern="1200" cap="none" spc="0" normalizeH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9" name="Picture 8" descr="A 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172B7C7-75BB-1FE6-6EFD-F257AF393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973" y="5167312"/>
            <a:ext cx="1939835" cy="881743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88AB002-A033-295C-F315-F12C3BE9CA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022578"/>
              </p:ext>
            </p:extLst>
          </p:nvPr>
        </p:nvGraphicFramePr>
        <p:xfrm>
          <a:off x="11353800" y="527842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914400" imgH="792417" progId="Package">
                  <p:embed/>
                </p:oleObj>
              </mc:Choice>
              <mc:Fallback>
                <p:oleObj name="Packager Shell Object" showAsIcon="1" r:id="rId6" imgW="914400" imgH="79241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353800" y="527842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5926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81662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Methodology Process</a:t>
            </a:r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11512"/>
              </p:ext>
            </p:extLst>
          </p:nvPr>
        </p:nvGraphicFramePr>
        <p:xfrm>
          <a:off x="996696" y="1581912"/>
          <a:ext cx="10195560" cy="367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945E0-5B80-CCF7-5212-B79B259DA3C5}"/>
              </a:ext>
            </a:extLst>
          </p:cNvPr>
          <p:cNvSpPr txBox="1"/>
          <p:nvPr/>
        </p:nvSpPr>
        <p:spPr>
          <a:xfrm>
            <a:off x="2680996" y="6015216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Created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250514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Preparation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4FBDD-7DCD-A382-5532-99A554977C47}"/>
              </a:ext>
            </a:extLst>
          </p:cNvPr>
          <p:cNvSpPr txBox="1"/>
          <p:nvPr/>
        </p:nvSpPr>
        <p:spPr>
          <a:xfrm>
            <a:off x="836612" y="1552188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Adding Customer and Seller Demographics (Age, Gender, Date of Birth, Full Name)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54A30-9A53-1365-3E61-527A7937E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9650" y="2002562"/>
            <a:ext cx="10172700" cy="284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35A4B-DA78-23EF-2831-9ABDDE17EE89}"/>
              </a:ext>
            </a:extLst>
          </p:cNvPr>
          <p:cNvSpPr txBox="1"/>
          <p:nvPr/>
        </p:nvSpPr>
        <p:spPr>
          <a:xfrm>
            <a:off x="2680996" y="6015216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</a:t>
            </a:r>
            <a:r>
              <a:rPr lang="en-US" sz="1100" dirty="0" err="1"/>
              <a:t>Jupyter</a:t>
            </a:r>
            <a:r>
              <a:rPr lang="en-US" sz="1100" dirty="0"/>
              <a:t> Notebook – Python 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492832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Preparation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4FBDD-7DCD-A382-5532-99A554977C47}"/>
              </a:ext>
            </a:extLst>
          </p:cNvPr>
          <p:cNvSpPr txBox="1"/>
          <p:nvPr/>
        </p:nvSpPr>
        <p:spPr>
          <a:xfrm>
            <a:off x="836612" y="1413688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Adding Customer and Seller Demographics (Age, Gender, Date of Birth, Full Name)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0E010-6D2C-91B1-5D1A-88BA01554E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1106" y="1870463"/>
            <a:ext cx="7869788" cy="4306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FA5DD-88DB-CE0A-9FFB-12739B222146}"/>
              </a:ext>
            </a:extLst>
          </p:cNvPr>
          <p:cNvSpPr txBox="1"/>
          <p:nvPr/>
        </p:nvSpPr>
        <p:spPr>
          <a:xfrm>
            <a:off x="2680996" y="6015216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</a:t>
            </a:r>
            <a:r>
              <a:rPr lang="en-US" sz="1100" dirty="0" err="1"/>
              <a:t>Jupyter</a:t>
            </a:r>
            <a:r>
              <a:rPr lang="en-US" sz="1100" dirty="0"/>
              <a:t> Notebook – Python 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17766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Preparation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4FBDD-7DCD-A382-5532-99A554977C47}"/>
              </a:ext>
            </a:extLst>
          </p:cNvPr>
          <p:cNvSpPr txBox="1"/>
          <p:nvPr/>
        </p:nvSpPr>
        <p:spPr>
          <a:xfrm>
            <a:off x="836612" y="1413689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Adding Customer and Seller Demographics (Age, Gender, Date of Birth, Full Name)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F8361-CDC3-7E8A-25A8-19E14C54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59508" y="1897937"/>
            <a:ext cx="7872984" cy="4251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37253-621E-0748-F04C-082A1D59EEAC}"/>
              </a:ext>
            </a:extLst>
          </p:cNvPr>
          <p:cNvSpPr txBox="1"/>
          <p:nvPr/>
        </p:nvSpPr>
        <p:spPr>
          <a:xfrm>
            <a:off x="2680996" y="6015216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</a:t>
            </a:r>
            <a:r>
              <a:rPr lang="en-US" sz="1100" dirty="0" err="1"/>
              <a:t>Jupyter</a:t>
            </a:r>
            <a:r>
              <a:rPr lang="en-US" sz="1100" dirty="0"/>
              <a:t> Notebook – Python 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91467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Database Description – ERD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2" b="1701"/>
          <a:stretch/>
        </p:blipFill>
        <p:spPr>
          <a:xfrm>
            <a:off x="2539273" y="1418432"/>
            <a:ext cx="7113454" cy="4596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1E7E6-B001-5678-822F-BB890EEB2616}"/>
              </a:ext>
            </a:extLst>
          </p:cNvPr>
          <p:cNvSpPr txBox="1"/>
          <p:nvPr/>
        </p:nvSpPr>
        <p:spPr>
          <a:xfrm>
            <a:off x="2680996" y="6015216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</a:t>
            </a:r>
            <a:r>
              <a:rPr lang="en-US" sz="1100" dirty="0" err="1"/>
              <a:t>Draw.Io</a:t>
            </a:r>
            <a:r>
              <a:rPr lang="en-US" sz="1100" dirty="0"/>
              <a:t>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226640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1"/>
            <a:ext cx="10515600" cy="1325563"/>
          </a:xfrm>
        </p:spPr>
        <p:txBody>
          <a:bodyPr rtlCol="0"/>
          <a:lstStyle/>
          <a:p>
            <a:pPr rtl="0"/>
            <a:r>
              <a:rPr lang="en-GB" dirty="0"/>
              <a:t>Team</a:t>
            </a:r>
          </a:p>
        </p:txBody>
      </p:sp>
      <p:graphicFrame>
        <p:nvGraphicFramePr>
          <p:cNvPr id="5" name="Content Placeholder 2" descr="Team Smart Art Graphic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428999"/>
              </p:ext>
            </p:extLst>
          </p:nvPr>
        </p:nvGraphicFramePr>
        <p:xfrm>
          <a:off x="393192" y="1463040"/>
          <a:ext cx="11411712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Database Description – OLTP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6601" y="1338908"/>
            <a:ext cx="7858797" cy="46763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1E7E6-B001-5678-822F-BB890EEB2616}"/>
              </a:ext>
            </a:extLst>
          </p:cNvPr>
          <p:cNvSpPr txBox="1"/>
          <p:nvPr/>
        </p:nvSpPr>
        <p:spPr>
          <a:xfrm>
            <a:off x="2680996" y="6015216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SQL Server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173828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4204107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Warehouse – Star Schema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6599" y="1315616"/>
            <a:ext cx="7858797" cy="4833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02407B-DA80-BFB3-07B6-5DE6A892E2BE}"/>
              </a:ext>
            </a:extLst>
          </p:cNvPr>
          <p:cNvSpPr txBox="1"/>
          <p:nvPr/>
        </p:nvSpPr>
        <p:spPr>
          <a:xfrm>
            <a:off x="2680994" y="6149500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Power BI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839426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Visualization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7F5234-68AA-7A3E-E93E-9B338113B4EF}"/>
              </a:ext>
            </a:extLst>
          </p:cNvPr>
          <p:cNvSpPr txBox="1">
            <a:spLocks/>
          </p:cNvSpPr>
          <p:nvPr/>
        </p:nvSpPr>
        <p:spPr>
          <a:xfrm>
            <a:off x="3319272" y="3895344"/>
            <a:ext cx="5559552" cy="55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424080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Visualization – Power BI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985C5E18-5B13-D40F-B713-FE8887906A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1584560"/>
                  </p:ext>
                </p:extLst>
              </p:nvPr>
            </p:nvGraphicFramePr>
            <p:xfrm>
              <a:off x="1482789" y="1391158"/>
              <a:ext cx="8833104" cy="496519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985C5E18-5B13-D40F-B713-FE8887906A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789" y="1391158"/>
                <a:ext cx="8833104" cy="496519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AA6897-3EE3-6C96-D227-99267DCCB2DE}"/>
              </a:ext>
            </a:extLst>
          </p:cNvPr>
          <p:cNvSpPr txBox="1"/>
          <p:nvPr/>
        </p:nvSpPr>
        <p:spPr>
          <a:xfrm>
            <a:off x="2680995" y="6094740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Power BI Dashboard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684746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Visualization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7F5234-68AA-7A3E-E93E-9B338113B4EF}"/>
              </a:ext>
            </a:extLst>
          </p:cNvPr>
          <p:cNvSpPr txBox="1">
            <a:spLocks/>
          </p:cNvSpPr>
          <p:nvPr/>
        </p:nvSpPr>
        <p:spPr>
          <a:xfrm>
            <a:off x="3319272" y="3895344"/>
            <a:ext cx="5559552" cy="55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3407061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Data Visualization – Tableau</a:t>
            </a:r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1160" y="1254011"/>
            <a:ext cx="8829674" cy="4966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77689-AB6F-DB27-0AEC-DEB84BF5F8A6}"/>
              </a:ext>
            </a:extLst>
          </p:cNvPr>
          <p:cNvSpPr txBox="1"/>
          <p:nvPr/>
        </p:nvSpPr>
        <p:spPr>
          <a:xfrm>
            <a:off x="2680992" y="6185715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Source: Tableau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575590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Visualization – Tableau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1163" y="1277686"/>
            <a:ext cx="8829674" cy="4966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E68F01-B6D4-8FD6-47F1-7A266B53A473}"/>
              </a:ext>
            </a:extLst>
          </p:cNvPr>
          <p:cNvSpPr txBox="1"/>
          <p:nvPr/>
        </p:nvSpPr>
        <p:spPr>
          <a:xfrm>
            <a:off x="2680992" y="6213708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Tableau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48897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Visualization – Tableau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1163" y="1305679"/>
            <a:ext cx="8829674" cy="4966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14761-9C46-1B6A-B013-7084C33C2951}"/>
              </a:ext>
            </a:extLst>
          </p:cNvPr>
          <p:cNvSpPr txBox="1"/>
          <p:nvPr/>
        </p:nvSpPr>
        <p:spPr>
          <a:xfrm>
            <a:off x="2680992" y="6232370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Tableau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72070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Visualization – Tableau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1163" y="1268358"/>
            <a:ext cx="8829674" cy="4966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C666C-8446-8CE8-886A-79C1ABC48692}"/>
              </a:ext>
            </a:extLst>
          </p:cNvPr>
          <p:cNvSpPr txBox="1"/>
          <p:nvPr/>
        </p:nvSpPr>
        <p:spPr>
          <a:xfrm>
            <a:off x="2680992" y="6223039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Tableau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794143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sz="3200" b="0" i="0" dirty="0">
                <a:solidFill>
                  <a:srgbClr val="050E17"/>
                </a:solidFill>
                <a:effectLst/>
                <a:latin typeface="-apple-system"/>
              </a:rPr>
              <a:t>Business Intelligence is about providing the right data at the right time to the right people so that they can take the right decisions.</a:t>
            </a:r>
            <a:endParaRPr lang="en-GB" sz="3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1800" dirty="0"/>
              <a:t>Nicolas </a:t>
            </a:r>
            <a:r>
              <a:rPr lang="en-GB" sz="1800" dirty="0" err="1"/>
              <a:t>Babin</a:t>
            </a:r>
            <a:r>
              <a:rPr lang="en-GB" sz="1800" dirty="0"/>
              <a:t>, Founder and CEO of </a:t>
            </a:r>
            <a:r>
              <a:rPr lang="en-GB" sz="1800" dirty="0" err="1"/>
              <a:t>Babin</a:t>
            </a:r>
            <a:r>
              <a:rPr lang="en-GB" sz="1800" dirty="0"/>
              <a:t> Business Consulting</a:t>
            </a:r>
          </a:p>
          <a:p>
            <a:pPr rtl="0"/>
            <a:endParaRPr lang="en-GB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29F4044-902D-4034-8E90-44E0F885EE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39BF4B2-6931-43C1-8924-3E02FA60CF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>
              <a:defRPr/>
            </a:pPr>
            <a:fld id="{D76B855D-E9CC-4FF8-AD85-6CDC7B89A0DE}" type="slidenum">
              <a:rPr lang="en-GB" smtClean="0">
                <a:latin typeface="Calibri" panose="020F0502020204030204"/>
              </a:rPr>
              <a:pPr rtl="0">
                <a:defRPr/>
              </a:pPr>
              <a:t>3</a:t>
            </a:fld>
            <a:endParaRPr lang="en-GB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Reporting Data</a:t>
            </a:r>
            <a:br>
              <a:rPr lang="en-GB" dirty="0"/>
            </a:br>
            <a:r>
              <a:rPr lang="en-GB" dirty="0"/>
              <a:t>SSRS</a:t>
            </a:r>
          </a:p>
        </p:txBody>
      </p:sp>
    </p:spTree>
    <p:extLst>
      <p:ext uri="{BB962C8B-B14F-4D97-AF65-F5344CB8AC3E}">
        <p14:creationId xmlns:p14="http://schemas.microsoft.com/office/powerpoint/2010/main" val="397340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Reporting Data SSRS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9795" y="1258833"/>
            <a:ext cx="7472410" cy="4966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C666C-8446-8CE8-886A-79C1ABC48692}"/>
              </a:ext>
            </a:extLst>
          </p:cNvPr>
          <p:cNvSpPr txBox="1"/>
          <p:nvPr/>
        </p:nvSpPr>
        <p:spPr>
          <a:xfrm>
            <a:off x="2680992" y="6223039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SSRS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263656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Reporting Data SSRS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6175" y="1258833"/>
            <a:ext cx="6339650" cy="4966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C666C-8446-8CE8-886A-79C1ABC48692}"/>
              </a:ext>
            </a:extLst>
          </p:cNvPr>
          <p:cNvSpPr txBox="1"/>
          <p:nvPr/>
        </p:nvSpPr>
        <p:spPr>
          <a:xfrm>
            <a:off x="2680992" y="6223039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SSRS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424810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Reporting Data SSRS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6175" y="1586304"/>
            <a:ext cx="6339650" cy="4311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C666C-8446-8CE8-886A-79C1ABC48692}"/>
              </a:ext>
            </a:extLst>
          </p:cNvPr>
          <p:cNvSpPr txBox="1"/>
          <p:nvPr/>
        </p:nvSpPr>
        <p:spPr>
          <a:xfrm>
            <a:off x="2680992" y="6223039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SSRS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029516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Reporting Data SSRS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71357" y="1586304"/>
            <a:ext cx="5049285" cy="4311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C666C-8446-8CE8-886A-79C1ABC48692}"/>
              </a:ext>
            </a:extLst>
          </p:cNvPr>
          <p:cNvSpPr txBox="1"/>
          <p:nvPr/>
        </p:nvSpPr>
        <p:spPr>
          <a:xfrm>
            <a:off x="2680992" y="6223039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SSRS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495304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Reporting Data SSRS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2554" y="1586304"/>
            <a:ext cx="4966890" cy="4311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C666C-8446-8CE8-886A-79C1ABC48692}"/>
              </a:ext>
            </a:extLst>
          </p:cNvPr>
          <p:cNvSpPr txBox="1"/>
          <p:nvPr/>
        </p:nvSpPr>
        <p:spPr>
          <a:xfrm>
            <a:off x="2680992" y="6223039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SSRS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759928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Reporting Data SSRS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5906" y="1287246"/>
            <a:ext cx="6060179" cy="4559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C666C-8446-8CE8-886A-79C1ABC48692}"/>
              </a:ext>
            </a:extLst>
          </p:cNvPr>
          <p:cNvSpPr txBox="1"/>
          <p:nvPr/>
        </p:nvSpPr>
        <p:spPr>
          <a:xfrm>
            <a:off x="2680992" y="6223039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SSRS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36903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Reporting Data SSRS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7422" y="1444569"/>
            <a:ext cx="9050694" cy="25856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C666C-8446-8CE8-886A-79C1ABC48692}"/>
              </a:ext>
            </a:extLst>
          </p:cNvPr>
          <p:cNvSpPr txBox="1"/>
          <p:nvPr/>
        </p:nvSpPr>
        <p:spPr>
          <a:xfrm>
            <a:off x="2656785" y="6225545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SSRS by the team</a:t>
            </a:r>
            <a:endParaRPr lang="en-GB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3D1BE-E7D8-CC14-D205-AD53FF69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91549" y="4095614"/>
            <a:ext cx="3494102" cy="2161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5CDB4-46D1-7DC0-D8B6-E8157F8F77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6000" y="3996491"/>
            <a:ext cx="3413084" cy="21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9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Reporting Data SSRS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92840" y="1372266"/>
            <a:ext cx="5017760" cy="4784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C666C-8446-8CE8-886A-79C1ABC48692}"/>
              </a:ext>
            </a:extLst>
          </p:cNvPr>
          <p:cNvSpPr txBox="1"/>
          <p:nvPr/>
        </p:nvSpPr>
        <p:spPr>
          <a:xfrm>
            <a:off x="2680992" y="6223039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SSRS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85132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Reporting Data SSRS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5417" y="1456828"/>
            <a:ext cx="4721167" cy="4784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C666C-8446-8CE8-886A-79C1ABC48692}"/>
              </a:ext>
            </a:extLst>
          </p:cNvPr>
          <p:cNvSpPr txBox="1"/>
          <p:nvPr/>
        </p:nvSpPr>
        <p:spPr>
          <a:xfrm>
            <a:off x="2680992" y="6223039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SSRS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065534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763" y="1527048"/>
            <a:ext cx="6167535" cy="3931920"/>
          </a:xfrm>
        </p:spPr>
        <p:txBody>
          <a:bodyPr rtlCol="0">
            <a:normAutofit fontScale="85000" lnSpcReduction="20000"/>
          </a:bodyPr>
          <a:lstStyle/>
          <a:p>
            <a:pPr marL="457200" indent="-457200" rtl="0">
              <a:buFont typeface="Courier New" panose="02070309020205020404" pitchFamily="49" charset="0"/>
              <a:buChar char="o"/>
            </a:pPr>
            <a:r>
              <a:rPr lang="en-GB" dirty="0"/>
              <a:t>Introduction</a:t>
            </a:r>
          </a:p>
          <a:p>
            <a:pPr marL="457200" indent="-457200" rtl="0">
              <a:buFont typeface="Courier New" panose="02070309020205020404" pitchFamily="49" charset="0"/>
              <a:buChar char="o"/>
            </a:pPr>
            <a:r>
              <a:rPr lang="en-GB" dirty="0"/>
              <a:t>Business Requirements</a:t>
            </a:r>
          </a:p>
          <a:p>
            <a:pPr marL="457200" indent="-457200" rtl="0">
              <a:buFont typeface="Courier New" panose="02070309020205020404" pitchFamily="49" charset="0"/>
              <a:buChar char="o"/>
            </a:pPr>
            <a:r>
              <a:rPr lang="en-GB" dirty="0"/>
              <a:t>Aim of the Project</a:t>
            </a:r>
          </a:p>
          <a:p>
            <a:pPr marL="457200" indent="-457200" rtl="0">
              <a:buFont typeface="Courier New" panose="02070309020205020404" pitchFamily="49" charset="0"/>
              <a:buChar char="o"/>
            </a:pPr>
            <a:r>
              <a:rPr lang="en-GB" dirty="0"/>
              <a:t>Database Description</a:t>
            </a:r>
          </a:p>
          <a:p>
            <a:pPr marL="457200" indent="-457200" rtl="0">
              <a:buFont typeface="Courier New" panose="02070309020205020404" pitchFamily="49" charset="0"/>
              <a:buChar char="o"/>
            </a:pPr>
            <a:r>
              <a:rPr lang="en-GB" dirty="0"/>
              <a:t>Methodology</a:t>
            </a:r>
          </a:p>
          <a:p>
            <a:pPr marL="457200" indent="-457200" rtl="0">
              <a:buFont typeface="Courier New" panose="02070309020205020404" pitchFamily="49" charset="0"/>
              <a:buChar char="o"/>
            </a:pPr>
            <a:r>
              <a:rPr lang="en-GB" dirty="0"/>
              <a:t>Data Preparation</a:t>
            </a:r>
          </a:p>
          <a:p>
            <a:pPr marL="457200" indent="-457200" rtl="0">
              <a:buFont typeface="Courier New" panose="02070309020205020404" pitchFamily="49" charset="0"/>
              <a:buChar char="o"/>
            </a:pPr>
            <a:r>
              <a:rPr lang="en-GB" dirty="0"/>
              <a:t>Data Warehousing</a:t>
            </a:r>
          </a:p>
          <a:p>
            <a:pPr marL="457200" indent="-457200" rtl="0">
              <a:buFont typeface="Courier New" panose="02070309020205020404" pitchFamily="49" charset="0"/>
              <a:buChar char="o"/>
            </a:pPr>
            <a:r>
              <a:rPr lang="en-GB" dirty="0"/>
              <a:t>Data Visualization (Power BI + Tableau)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dirty="0"/>
              <a:t>Reporting Data (SSRS)</a:t>
            </a:r>
          </a:p>
          <a:p>
            <a:pPr marL="457200" indent="-457200" rtl="0">
              <a:buFont typeface="Courier New" panose="02070309020205020404" pitchFamily="49" charset="0"/>
              <a:buChar char="o"/>
            </a:pPr>
            <a:r>
              <a:rPr lang="en-GB" dirty="0"/>
              <a:t>Conclusion and Recommendations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Reporting Data SSRS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1BF6-3503-6DB9-99C1-5C91386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1192" y="1748530"/>
            <a:ext cx="6269617" cy="4200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C666C-8446-8CE8-886A-79C1ABC48692}"/>
              </a:ext>
            </a:extLst>
          </p:cNvPr>
          <p:cNvSpPr txBox="1"/>
          <p:nvPr/>
        </p:nvSpPr>
        <p:spPr>
          <a:xfrm>
            <a:off x="2680992" y="6223039"/>
            <a:ext cx="683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Source: SSRS by the team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73727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446245"/>
            <a:ext cx="5093208" cy="4910105"/>
          </a:xfrm>
        </p:spPr>
        <p:txBody>
          <a:bodyPr rtlCol="0">
            <a:noAutofit/>
          </a:bodyPr>
          <a:lstStyle/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en-GB" sz="1400" dirty="0"/>
              <a:t>This presentation provided an overview of a BI project on the </a:t>
            </a:r>
            <a:r>
              <a:rPr lang="en-GB" sz="1400" dirty="0" err="1"/>
              <a:t>Olist</a:t>
            </a:r>
            <a:r>
              <a:rPr lang="en-GB" sz="1400" dirty="0"/>
              <a:t> database, highlighting the importance of data-driven decision-making in the e-commerce industry.</a:t>
            </a:r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en-GB" sz="1400" dirty="0"/>
              <a:t>The project objectives were to develop a comprehensive BI solution that meets the business requirements and stakeholder needs, provide actionable insights and recommendations to improve business operations and increase profitability, and develop a scalable and sustainable data infrastructure to support future business intelligence needs.</a:t>
            </a:r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en-GB" sz="1400" dirty="0"/>
              <a:t>The project methodology involved data extraction, cleaning, and preparation using SQL, data warehousing using an ETL process, and reporting and analysis using SSRS, Power BI, and Tableau.</a:t>
            </a:r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en-GB" sz="1400" dirty="0"/>
              <a:t>The project deliverables included interactive dashboards and reports that provided insights into customer behaviour and preferences, seller performance, and product sales trends.</a:t>
            </a:r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en-GB" sz="1400" dirty="0"/>
              <a:t>The project benefits included improved data quality and accuracy, a centralized data repository for reporting and analysis, and actionable insights and recommendations for business operations.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266" b="7266"/>
          <a:stretch/>
        </p:blipFill>
        <p:spPr>
          <a:xfrm>
            <a:off x="6478074" y="445789"/>
            <a:ext cx="2901233" cy="2479646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9955" r="19955"/>
          <a:stretch/>
        </p:blipFill>
        <p:spPr/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01975C7-D604-4AD4-85CC-2EFC92D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 rtl="0"/>
              <a:t>42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F230E-E2AB-E370-0FF6-B60CCEEC6D76}"/>
              </a:ext>
            </a:extLst>
          </p:cNvPr>
          <p:cNvSpPr txBox="1"/>
          <p:nvPr/>
        </p:nvSpPr>
        <p:spPr>
          <a:xfrm>
            <a:off x="6096000" y="770507"/>
            <a:ext cx="5589037" cy="499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Thanks to our Instructors for their usual support: 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Ahmed Salah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Mahmoud Abd </a:t>
            </a:r>
            <a:r>
              <a:rPr lang="en-US" dirty="0" err="1"/>
              <a:t>Elkhalek</a:t>
            </a:r>
            <a:endParaRPr lang="en-US" dirty="0"/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err="1"/>
              <a:t>Doaa</a:t>
            </a:r>
            <a:r>
              <a:rPr lang="en-US" dirty="0"/>
              <a:t> </a:t>
            </a:r>
            <a:r>
              <a:rPr lang="en-US" dirty="0" err="1"/>
              <a:t>Badawy</a:t>
            </a:r>
            <a:endParaRPr lang="en-US" dirty="0"/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Mohamed </a:t>
            </a:r>
            <a:r>
              <a:rPr lang="en-US" dirty="0" err="1"/>
              <a:t>Zannon</a:t>
            </a:r>
            <a:endParaRPr lang="en-US" dirty="0"/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Abd El </a:t>
            </a:r>
            <a:r>
              <a:rPr lang="en-US" dirty="0" err="1"/>
              <a:t>Wahed</a:t>
            </a:r>
            <a:r>
              <a:rPr lang="en-US" dirty="0"/>
              <a:t> Ashraf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Abd El Rahman Sweeny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Salma M Saleh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Yahia</a:t>
            </a: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93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dirty="0"/>
              <a:t>E-commerce has become an integral part of modern business, offering customers the convenience of shopping online from anywhere at any time.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dirty="0"/>
              <a:t>The growth of e-commerce has created new </a:t>
            </a:r>
            <a:r>
              <a:rPr lang="en-GB" b="1" dirty="0"/>
              <a:t>opportunities</a:t>
            </a:r>
            <a:r>
              <a:rPr lang="en-GB" dirty="0"/>
              <a:t> for businesses of all sizes to reach a wider audience and expand their market share.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dirty="0" err="1"/>
              <a:t>Olist</a:t>
            </a:r>
            <a:r>
              <a:rPr lang="en-GB" dirty="0"/>
              <a:t> is a Brazilian e-commerce platform that connects sellers to various marketplaces, allowing them to sell their products to customers all over Brazil.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dirty="0"/>
              <a:t>With over 8,000 sellers and 20 marketplaces, </a:t>
            </a:r>
            <a:r>
              <a:rPr lang="en-GB" dirty="0" err="1"/>
              <a:t>Olist</a:t>
            </a:r>
            <a:r>
              <a:rPr lang="en-GB" dirty="0"/>
              <a:t> has become a key player in the Brazilian e-commerce industry, helping businesses to grow and thrive in the digital marketplace.</a:t>
            </a:r>
          </a:p>
          <a:p>
            <a:pPr marL="342900" indent="-342900" algn="just" rtl="0">
              <a:buFont typeface="Courier New" panose="02070309020205020404" pitchFamily="49" charset="0"/>
              <a:buChar char="o"/>
            </a:pPr>
            <a:r>
              <a:rPr lang="en-GB" dirty="0"/>
              <a:t>This presentation will provide an overview of a business intelligence project on the </a:t>
            </a:r>
            <a:r>
              <a:rPr lang="en-GB" dirty="0" err="1"/>
              <a:t>Olist</a:t>
            </a:r>
            <a:r>
              <a:rPr lang="en-GB" dirty="0"/>
              <a:t> database, highlighting </a:t>
            </a:r>
            <a:r>
              <a:rPr lang="en-GB" b="1" dirty="0"/>
              <a:t>the importance of data-driven decision-making in the e-commerce industry.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4336" t="34498" r="23872" b="3790"/>
          <a:stretch/>
        </p:blipFill>
        <p:spPr>
          <a:xfrm>
            <a:off x="7200479" y="1150210"/>
            <a:ext cx="2155628" cy="2152827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/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Business Requirements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Business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 algn="just" rtl="0">
              <a:buFont typeface="Courier New" panose="02070309020205020404" pitchFamily="49" charset="0"/>
              <a:buChar char="o"/>
            </a:pPr>
            <a:r>
              <a:rPr lang="en-GB" sz="1400" dirty="0"/>
              <a:t>Gain insight into customer behaviour and preferences to improve product offerings and increase sales.</a:t>
            </a:r>
          </a:p>
          <a:p>
            <a:pPr algn="just" rtl="0">
              <a:buFont typeface="Courier New" panose="02070309020205020404" pitchFamily="49" charset="0"/>
              <a:buChar char="o"/>
            </a:pPr>
            <a:r>
              <a:rPr lang="en-GB" sz="1400" dirty="0"/>
              <a:t>Identify trends and patterns in sales data to optimize supply chain management and inventory levels.</a:t>
            </a:r>
          </a:p>
          <a:p>
            <a:pPr algn="just" rtl="0">
              <a:buFont typeface="Courier New" panose="02070309020205020404" pitchFamily="49" charset="0"/>
              <a:buChar char="o"/>
            </a:pPr>
            <a:r>
              <a:rPr lang="en-GB" sz="1400" dirty="0"/>
              <a:t>Monitor and analyse seller performance to ensure quality and consistency of service.</a:t>
            </a:r>
          </a:p>
          <a:p>
            <a:pPr algn="just" rtl="0">
              <a:buFont typeface="Courier New" panose="02070309020205020404" pitchFamily="49" charset="0"/>
              <a:buChar char="o"/>
            </a:pPr>
            <a:r>
              <a:rPr lang="en-GB" sz="1400" dirty="0"/>
              <a:t>Develop a centralized data repository for reporting and analysis to improve decision-making across the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GB" dirty="0"/>
              <a:t>Stakeholders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09F06-9236-4635-AFB4-5E7D384A6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Autofit/>
          </a:bodyPr>
          <a:lstStyle/>
          <a:p>
            <a:pPr algn="just" rtl="0">
              <a:buFont typeface="Courier New" panose="02070309020205020404" pitchFamily="49" charset="0"/>
              <a:buChar char="o"/>
            </a:pPr>
            <a:r>
              <a:rPr lang="en-GB" sz="1400" dirty="0"/>
              <a:t>Business owners and managers who need to make data-driven decisions to improve business operations and increase profitability.</a:t>
            </a:r>
          </a:p>
          <a:p>
            <a:pPr algn="just" rtl="0">
              <a:buFont typeface="Courier New" panose="02070309020205020404" pitchFamily="49" charset="0"/>
              <a:buChar char="o"/>
            </a:pPr>
            <a:r>
              <a:rPr lang="en-GB" sz="1400" dirty="0"/>
              <a:t>Sales and marketing teams who need to understand customer behaviour and preferences to develop effective marketing strategies.</a:t>
            </a:r>
          </a:p>
          <a:p>
            <a:pPr algn="just" rtl="0">
              <a:buFont typeface="Courier New" panose="02070309020205020404" pitchFamily="49" charset="0"/>
              <a:buChar char="o"/>
            </a:pPr>
            <a:r>
              <a:rPr lang="en-GB" sz="1400" dirty="0"/>
              <a:t>Supply chain and logistics teams who need to optimize inventory levels and manage the supply chain to meet customer demand.</a:t>
            </a:r>
          </a:p>
          <a:p>
            <a:pPr algn="just" rtl="0">
              <a:buFont typeface="Courier New" panose="02070309020205020404" pitchFamily="49" charset="0"/>
              <a:buChar char="o"/>
            </a:pPr>
            <a:r>
              <a:rPr lang="en-GB" sz="1400" dirty="0"/>
              <a:t>IT teams who need to develop and maintain the data infrastructure to support reporting and analysis.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6D0387-7057-4207-9037-65B55A7B2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Limitations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1302F8-9FA6-4CC4-AD07-E8137FCC99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>
            <a:normAutofit/>
          </a:bodyPr>
          <a:lstStyle/>
          <a:p>
            <a:pPr algn="just" rtl="0">
              <a:buFont typeface="Courier New" panose="02070309020205020404" pitchFamily="49" charset="0"/>
              <a:buChar char="o"/>
            </a:pPr>
            <a:r>
              <a:rPr lang="en-GB" sz="1400" b="0" i="0" dirty="0">
                <a:solidFill>
                  <a:srgbClr val="050E17"/>
                </a:solidFill>
                <a:effectLst/>
                <a:latin typeface="Avenir Next LT Pro (Body)"/>
              </a:rPr>
              <a:t>Limited project timeline due to </a:t>
            </a:r>
            <a:r>
              <a:rPr lang="en-GB" sz="1400" b="0" i="0" u="none" strike="noStrike" dirty="0">
                <a:solidFill>
                  <a:srgbClr val="050E17"/>
                </a:solidFill>
                <a:effectLst/>
                <a:latin typeface="Avenir Next LT Pro (Body)"/>
              </a:rPr>
              <a:t>business needs</a:t>
            </a:r>
            <a:r>
              <a:rPr lang="en-GB" sz="1400" b="0" i="0" dirty="0">
                <a:solidFill>
                  <a:srgbClr val="050E17"/>
                </a:solidFill>
                <a:effectLst/>
                <a:latin typeface="Avenir Next LT Pro (Body)"/>
              </a:rPr>
              <a:t> and </a:t>
            </a:r>
            <a:r>
              <a:rPr lang="en-GB" sz="1400" b="0" i="0" u="none" strike="noStrike" dirty="0">
                <a:solidFill>
                  <a:srgbClr val="050E17"/>
                </a:solidFill>
                <a:effectLst/>
                <a:latin typeface="Avenir Next LT Pro (Body)"/>
              </a:rPr>
              <a:t>resource availability</a:t>
            </a:r>
            <a:r>
              <a:rPr lang="en-GB" sz="1400" b="0" i="0" dirty="0">
                <a:solidFill>
                  <a:srgbClr val="050E17"/>
                </a:solidFill>
                <a:effectLst/>
                <a:latin typeface="Avenir Next LT Pro (Body)"/>
              </a:rPr>
              <a:t>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GB" sz="1400" b="0" i="0" dirty="0">
                <a:solidFill>
                  <a:srgbClr val="050E17"/>
                </a:solidFill>
                <a:effectLst/>
                <a:latin typeface="Avenir Next LT Pro (Body)"/>
              </a:rPr>
              <a:t>Limited availability of data due to data privacy and security concerns.</a:t>
            </a:r>
            <a:endParaRPr lang="en-GB" sz="1400" dirty="0">
              <a:latin typeface="Avenir Next LT Pro (Body)"/>
            </a:endParaRPr>
          </a:p>
          <a:p>
            <a:pPr algn="just" rtl="0"/>
            <a:endParaRPr lang="en-GB" sz="1400" dirty="0">
              <a:latin typeface="Avenir Next LT Pro (Body)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June</a:t>
            </a:r>
            <a:r>
              <a:rPr lang="en-GB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/20</a:t>
            </a:r>
            <a:r>
              <a:rPr lang="ar-EG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23</a:t>
            </a:r>
            <a:endParaRPr lang="en-GB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Brazilian E-Commerce Public Dataset by </a:t>
            </a:r>
            <a:r>
              <a:rPr lang="en-GB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 (Body)"/>
              </a:rPr>
              <a:t>Olist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 (Body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92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Aim of the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10756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38_TF78504181_Win32" id="{C0282433-D7EF-45DF-A8F6-65451AB0B295}" vid="{7A5F5F68-7204-400F-A78C-9EE75BE45B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F04DCE39-9165-442E-8E1F-F3D999DFF92D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aW2/bxhL+Kwb7kBel2Pslb4ndtEXTNomDtAdFHvYyktlSpEpSTnQC//czvMiSLcmSJacWcgoYMLm7nJ35duab2V19TmJaTTI3+8WNIXmWvCiKv8au/OvEJoMkv9lmGaU8MOIcSOlMVDoGHFVM6rTIq+TZ56R25Qjq92k1dVkjEBv/+DBIXJa9dqPmbeiyCgbJBMqqyF2W/he6wdhVl1O4GiTwaZIVpWtEnteuhkbsJQ7Hd1SFfstxRhfq9BLOIdRd61uYFGXdv8dgnZFADOeaCANME4PfVF1vq+b28c2krWKnRV67NEcFmjZrtFGWkMAci0FaUNw17VWaj7LelMW372aTBj7XTvNiWteoLMLl/8SJG3FXV2ivBcssdcEL7QMxBHUgB4r0kgc3DJahVZS5wG1kW0VWFw7/r8hi1MShkpEBAWcI8yIeqh4nksKQWWOV0agrUcEfKFJrwdWQEdCGEvRLxBEOFBlBUx6N8SQyS6xGtzhUS0c5JVIwpbTSmgZcIX2gSGXR8qgD/ikqHOcxHGq4lIoZ5a0RNgqpohVaHShSaOstEKeF4iAsA0m2G77BISNTAYjUTnnwXFHCadwqKx0j/azxxOCACU80JRSDX1nHtjt3DZ9qX3xalQaNyxhiubVII1rhUwvcMM3qnj/87LtPkxJJEamyk/Y8Xro8QExa5iuh6ojuc/IzuGpatov53Y2O82JaBngLw7Yrr9N6hnLOnv9+Mv+kUeZ1WSDJtl3f/FrGZv6m+aL4eFoC0ipiRq4+YMudtgZXxnXRRpjW3iEnOOKpQD92x2PoW7hM4ePDWeuZYnHIJeGCRMx4Qmp2FNbic5yG+uEsDXFo0UzM7RGzEgGpLRyDpe+K2mUnb+rZyXmRxYez1wkFwRsrkAIo40EpeRQr29l77jJ4wKBVUZEAoICCNIp74NYcg7HfnE6ruhg/KEEhA0vvh5EQLOgI50hTZt8cIawXDgVpaQ1mVyz+dNhXllXOayEpUzwSpSzldnu23iDLEC8jsQGEjgQoI7vUJxtkUWpRMe+9M0jlRGJpv7cs4hUWDMFyg7lZKc6ps3vLQleVTJCABgYrotZW7p3rI/ghV4xGq7yiActtvdn/+53Py7YTqyDUxKqI/C8lN0QoghNsi5Hno1EJI1f3rzfj5LTIpuM17evj5yXWV21yux09beOPZ23zy2neb4j4aiQNbtlEhMT627JIndTRg5BAFza9Kya/rNjzQCq/drMx5PV7l01hJeTpviEPYeh0pLHZm8mm/o8q7k9vP6RQujJczF7BJWSrJl/3r3bNLX3vyrTbxbbw7MyUiEPHhP2G/FpOcgPFZlw7bEmVtvFk0dB09wYk/wFXriHYwXYs/gk3XvGJhS+Tu5Q+xaZRUaYB/eTrX8M3U1fWcPcy/n8h8nOR1xf7ufXXB8aZm+1TQmVpDqcX6Fk3SXV+yoYK/bl0dNb716yl0a8Pw54mP3TlmjYkRMMDtEeExgi3d7nGCHhuggocSzUCgvuuXLszP90VzPdj3gVe68C5p8dUWRqQhpZtTLCAH7XgjCBHYLPWjEk3VwrVwtSbT+/nJ7sMOb8sxu1n/ZI2MXvLgEHSqYBKDpLfLqDZgfzRYJHHdJ6gnudt4n8Fw7rDaTxB36jmqM3ffkqbcWywNHAHQOdemsSNYL5NRxetwFdp3SGBZraJDb/CQXU6hieMUPWUUPx7R8iz9u8Jfn3j+7s154+nuV2r+VUXNs3K4GC3xgGqGlnmrD/Th9bX90MJYyGP9xRknlL2lK8IGhdxm5QnL6D+CJD3Zn642sSN7QdV75EPFZ0dFQnnh1owzY0mNEowuCPaSh99Fb9btFVT//cUkNgHt1Wed+Dzm/nDXZLCctwudveL2B1sCPGlQ4IbgX4OGaK8O67Xrh5uYzrXprtZWmSPYQrNwRLO1ZanL7r0dpaW8ysmdhuV3Q5ANgfd4lC2mRVXKnkm25Xu7GZLIG3FczMX/ngLqns4584gtvo7n8FmEde+1QfQYbns5oHRHYod6WZn/Z6dHbm+NYzvp/PDFS8bFxxrjbh2P7Rb0ZuhXAyb2GmDCdYXawvhYkdOeFTnacJwe8X+hSKtS1LN3Tg1njEpXAxea0G3X4A9UpKaLJNqf5PyKDlqsnIW0ilzvWyPmaVWbl6uk5XekKy24fplc9V2MP/xbHWNwVbN9qD/Y7pji0U+rQ/izy9ozZdgx91Xtj9OiFTS6Bx4w7X3REm5/dr8X3o8enpsLmqXqZGSf7nxK+TGfpnvzYvelUfFikvu+riMiGNu/cby+7KYTlolOHFU0CFhgmksJClnvj3VS6sf0hgh738u2gpZdwpZTOtq4gK8djmsOYlCT3G4dYj986aTn/bXqtenPldX/wNsA/uwLSsAAA==&quot;"/>
    <we:property name="creatorSessionId" value="&quot;4bc7b238-e757-485e-b9e8-aae56d177e55&quot;"/>
    <we:property name="creatorTenantId" value="&quot;7bc51452-9cbe-4a0d-b5e3-789a11131c2e&quot;"/>
    <we:property name="creatorUserId" value="&quot;10032002AF14C79E&quot;"/>
    <we:property name="datasetId" value="&quot;6cee1bb1-6819-4caf-b25a-7035cd29541e&quot;"/>
    <we:property name="embedUrl" value="&quot;/reportEmbed?reportId=089da318-2cb6-40f6-afaf-2e2ecbdb7fac&amp;config=eyJjbHVzdGVyVXJsIjoiaHR0cHM6Ly9XQUJJLVNPVVRILUFGUklDQS1OT1JUSC1BLVBSSU1BUlktcmVkaXJlY3QuYW5hbHlzaXMud2luZG93cy5uZXQiLCJlbWJlZEZlYXR1cmVzIjp7Im1vZGVybkVtYmVkIjp0cnVlLCJ1c2FnZU1ldHJpY3NWTmV4dCI6dHJ1ZX19&amp;disableSensitivityBanner=true&quot;"/>
    <we:property name="initialStateBookmark" value="&quot;H4sIAAAAAAAAA+1aWW/bRhD+Kwb7kBel2IN75c2xk7bIbQdpiyIo9hjJbClSJSknauD/3uEhS7ZOS04tpAUEiNxjdmZ25pvZWX6JQlKOUjt5bYcQPYme5vmfQ1v8eWSiXpR1bW/evHh1fPbi99fHr55hcz6qkjwroydfosoWA6g+JOXYpjUFbPztYy+yafrWDuq3vk1L6EUjKMo8s2nyN7SDsasqxnDVi+DzKM0LW5M8r2wFNdlLHI7vuDb9nuOK1lfJJZyDr9rWMxjlRdW9B2+sFkA054rEGpgiGueUbW/D5ubx9aINYyd5VtkkQwbqNqOVloYQzywLXhiQ3NbtZZIN0k6U2dz3k1GtL9ss83RcVcgsqsv9gQvX5K6uUF4DhhlqvYuV80QT5IHsSdIJ7m3fG4ZSUWY9N4FtJFleWPxfoMWoDn0pAgMCVhPm4rAve5wICn1mtJFaIa9EercnSaViLvuMgNKUBIk7SGBPkgEU5UFrRwIzxCg0i325tJRTImImpZJKUY87pPYkKQ1KHpTHn6Sx5Tz4fQUXQjItndGxCbGQwcRK7kkyVsYZIFbFkkNsGAiyWfAVBhmY9ECEstKB45ISTsNGWskQ4WeJJXoLLHZEUULR+aWxbLNxV/C5cvnnRWpQm4wmhhuDMKIkPjWK6ydp1eGHmzz7PCoQFBEqW2rH4dJmHkLUIF8BZQt0X6JXYMtx0Wzmsxsd5/m48HAG/aYrq5JqgnROj385mk6pmXlb5AiyTdd3b4pQr183X+SfTgpAWEWdkauP2LJWVm+LsMzbCFPKWcQESxyN0Y7t4Qh6BpcJfLo/aR2TLPS5IDwmQQUfC8UOQlp8DmNf3Z+kPvQNiimEDRiVCAhl4BAkfZ9XNj16V02OzvM03J+8NpbgnTYxQgBl3EspDmJnW3nPbQr36LQySOIBJFAQWnIH3OhDEPa7k3FZ5cN7BShEYOFcPxCCCR3hHGFK7xojYuNii4SUMBqjKyZ/yu9Ky0jrVCwokzwQKQ3lZnO0XkFLEycCMR5iFQhQRrbJT1bQotQgY845qxHKidBB7kyLOIkJgzdcY2yWknNqzc600FQFi4lHAb2Jg1JG7BzrA7g+l4wGI52kHtNttdr+u6PO86YTsyDkxMiA+C8E1ySWBBfY5CPHg0EBA1t1rzf95CRPx8Ml7cv95znmV01wu+09TeNPp03z83HWHYj4oif1bslEYoH5t2GBWqGCg1gAncn0Ph+9XpDnnlh+aydDyKoPNh3DgsvTXV0efN+qQEN9NhN1/h9k2B3efkygsIW/mLyES0gXRb7uX+yaSvrBFkl7im3UszVSoh5aJOxO4Nd0ohtarMc1w+ZYaRqPZg11dydA9CvYYgnA9jbr4t8w4wWbmNkyWcf0CTYN8iLxaCff/h6+G9uigvXb+N/SyKs8qy52M+tvTxmndrJLCpUmGZxcoGXdBNVplQ0Z+mOudNbZ16SB0W9Phx1MfmzTNaWJD5p7aEqEWsd253SNEXBce+k5pmoEYu7adG1tfFrnzHdD3pm+linnjhZTpolHGJqXMcIEftAoZwAZKjZtxBi1ayVQzkS9+fRhWtlliPlFPmymdVta++wtAXpRywIy2Yt+voD6BPJbrYssJNMAdZw1gf8l9KtWT8MR2kY51dr07UVSj2O9uYFbKHRqpVFYqcyzZHDREHyZVK0mUMwmsOEsHFQlQ3jECJWPCcXfe0KeNL9HOPvG/PWc84fj3Czl/Kp1m3pncLBdYgBlhShz2tX0obH13bSEvpCFOxLSjyl7zBcIDfOwicqjp1B9Asg6MT9ercLGZkLZWeR9eWcLRbF1fRUzxbUiNAjQeCLaCB9dFr+dt5Vj99cYENh7t1meduDzu+nDOkp+3m9np/uZ7/ZWuPhckeCGo59DilreXq/Xpu5v63TKTXuzNIse/QTqwhKu1aSnT9vwdpoU0ysmdlsr2xVAVjvdrChbr4o7FT0RzU63crM5JW3U52os/OmWqu5gnFsrseHfuhRWk7i2rc6B9otlNwtGaxg70MPO8jM7O3B+Kxjejef7S15WbjjmGmHpeWi7pDdFuug2oeUGA6zLlybC+ZaY8KDGU7vh5oz9K3laG6Tqu3GqHWMitsE7pWK6+QLsgYLUaB5Uu5uUB4lRo4VaSMvM9bY9ZJRauHm5DlZqRbDapNevG6s2K/Nfj1bXOtjI2Q7wf0h3bCHPxtVe+PkVpfka6Lj9znblhEAFDdaC01w5R6QQm6/N/4fHg4fH+qJ2Hhop+R8bv0Fs7Lb5zrjobHFQqDhnrg+LiDjm1jeWPxT5eNQwwYmlMe0TFjOFiSTlzDVVvaT8MQkBsu5z0YbIsipkPq7KkfXw1mawpBKFlmLx6BC651WVn+Zr1WjKadJ5xpoJNVPXVaKrq38AMy5tYk4rAAA=&quot;"/>
    <we:property name="isFiltersActionButtonVisible" value="false"/>
    <we:property name="isFooterCollapsed" value="false"/>
    <we:property name="pageDisplayName" value="&quot;Sales Overview&quot;"/>
    <we:property name="pptInsertionSessionID" value="&quot;B9EBCCFE-07F9-41CA-9AA8-EB24E2118557&quot;"/>
    <we:property name="reportEmbeddedTime" value="&quot;2023-06-25T21:15:53.767Z&quot;"/>
    <we:property name="reportName" value="&quot;final project&quot;"/>
    <we:property name="reportState" value="&quot;CONNECTED&quot;"/>
    <we:property name="reportUrl" value="&quot;/links/WmalPY02Ar?ctid=7bc51452-9cbe-4a0d-b5e3-789a11131c2e&amp;pbi_source=linkShare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{89AF68C9-EE93-4138-B3A9-83FE69755043}tf78504181_win32</Template>
  <TotalTime>305</TotalTime>
  <Words>1506</Words>
  <Application>Microsoft Office PowerPoint</Application>
  <PresentationFormat>Widescreen</PresentationFormat>
  <Paragraphs>282</Paragraphs>
  <Slides>42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-apple-system</vt:lpstr>
      <vt:lpstr>Arial</vt:lpstr>
      <vt:lpstr>Avenir Next LT Pro</vt:lpstr>
      <vt:lpstr>Avenir Next LT Pro (Body)</vt:lpstr>
      <vt:lpstr>Calibri</vt:lpstr>
      <vt:lpstr>Courier New</vt:lpstr>
      <vt:lpstr>Tw Cen MT</vt:lpstr>
      <vt:lpstr>ShapesVTI</vt:lpstr>
      <vt:lpstr>Packager Shell Object</vt:lpstr>
      <vt:lpstr>Brazilian E-Commerce Public Dataset by Olist</vt:lpstr>
      <vt:lpstr>Team</vt:lpstr>
      <vt:lpstr>Business Intelligence is about providing the right data at the right time to the right people so that they can take the right decisions.</vt:lpstr>
      <vt:lpstr>Agenda</vt:lpstr>
      <vt:lpstr>Introduction</vt:lpstr>
      <vt:lpstr>Introduction</vt:lpstr>
      <vt:lpstr>Business Requirements</vt:lpstr>
      <vt:lpstr>Business Requirements</vt:lpstr>
      <vt:lpstr>Aim of the Project</vt:lpstr>
      <vt:lpstr>Aim of the Project</vt:lpstr>
      <vt:lpstr>Database Description</vt:lpstr>
      <vt:lpstr>Database Description</vt:lpstr>
      <vt:lpstr>Methodology</vt:lpstr>
      <vt:lpstr>Methodology Process</vt:lpstr>
      <vt:lpstr>Data Preparation</vt:lpstr>
      <vt:lpstr>Data Preparation</vt:lpstr>
      <vt:lpstr>Data Preparation</vt:lpstr>
      <vt:lpstr>Data Preparation</vt:lpstr>
      <vt:lpstr>Database Description – ERD</vt:lpstr>
      <vt:lpstr>Database Description – OLTP</vt:lpstr>
      <vt:lpstr>Data Warehousing</vt:lpstr>
      <vt:lpstr>Data Warehouse – Star Schema</vt:lpstr>
      <vt:lpstr>Data Visualization</vt:lpstr>
      <vt:lpstr>Data Visualization – Power BI</vt:lpstr>
      <vt:lpstr>Data Visualization</vt:lpstr>
      <vt:lpstr>Data Visualization – Tableau</vt:lpstr>
      <vt:lpstr>Data Visualization – Tableau</vt:lpstr>
      <vt:lpstr>Data Visualization – Tableau</vt:lpstr>
      <vt:lpstr>Data Visualization – Tableau</vt:lpstr>
      <vt:lpstr>Reporting Data SSRS</vt:lpstr>
      <vt:lpstr>Reporting Data SSRS</vt:lpstr>
      <vt:lpstr>Reporting Data SSRS</vt:lpstr>
      <vt:lpstr>Reporting Data SSRS</vt:lpstr>
      <vt:lpstr>Reporting Data SSRS</vt:lpstr>
      <vt:lpstr>Reporting Data SSRS</vt:lpstr>
      <vt:lpstr>Reporting Data SSRS</vt:lpstr>
      <vt:lpstr>Reporting Data SSRS</vt:lpstr>
      <vt:lpstr>Reporting Data SSRS</vt:lpstr>
      <vt:lpstr>Reporting Data SSRS</vt:lpstr>
      <vt:lpstr>Reporting Data SSRS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Brazilian E-Commerce Public Dataset by Olist</dc:title>
  <dc:creator>Mohamed Ayman</dc:creator>
  <cp:lastModifiedBy>Mohamed Ayman</cp:lastModifiedBy>
  <cp:revision>75</cp:revision>
  <dcterms:created xsi:type="dcterms:W3CDTF">2023-06-20T10:46:50Z</dcterms:created>
  <dcterms:modified xsi:type="dcterms:W3CDTF">2023-06-26T00:26:14Z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2023-06-20T10:59:08Z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7bc51452-9cbe-4a0d-b5e3-789a11131c2e</vt:lpwstr>
  </property>
  <property fmtid="{D5CDD505-2E9C-101B-9397-08002B2CF9AE}" pid="8" name="MSIP_Label_defa4170-0d19-0005-0004-bc88714345d2_ActionId">
    <vt:lpwstr>1f98ca8d-00f3-4238-ae0f-a277b05b56e3</vt:lpwstr>
  </property>
  <property fmtid="{D5CDD505-2E9C-101B-9397-08002B2CF9AE}" pid="9" name="MSIP_Label_defa4170-0d19-0005-0004-bc88714345d2_ContentBits">
    <vt:lpwstr>0</vt:lpwstr>
  </property>
</Properties>
</file>